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29"/>
  </p:sldMasterIdLst>
  <p:notesMasterIdLst>
    <p:notesMasterId r:id="rId61"/>
  </p:notesMasterIdLst>
  <p:sldIdLst>
    <p:sldId id="263" r:id="rId30"/>
    <p:sldId id="2071591098" r:id="rId31"/>
    <p:sldId id="260" r:id="rId32"/>
    <p:sldId id="256" r:id="rId33"/>
    <p:sldId id="264" r:id="rId34"/>
    <p:sldId id="265" r:id="rId35"/>
    <p:sldId id="2071591101" r:id="rId36"/>
    <p:sldId id="2071591060" r:id="rId37"/>
    <p:sldId id="2071591097" r:id="rId38"/>
    <p:sldId id="2071591102" r:id="rId39"/>
    <p:sldId id="2071591104" r:id="rId40"/>
    <p:sldId id="695" r:id="rId41"/>
    <p:sldId id="2071591062" r:id="rId42"/>
    <p:sldId id="2071591096" r:id="rId43"/>
    <p:sldId id="2071591105" r:id="rId44"/>
    <p:sldId id="709" r:id="rId45"/>
    <p:sldId id="2071590996" r:id="rId46"/>
    <p:sldId id="2071591109" r:id="rId47"/>
    <p:sldId id="2071591106" r:id="rId48"/>
    <p:sldId id="690" r:id="rId49"/>
    <p:sldId id="2071591092" r:id="rId50"/>
    <p:sldId id="751" r:id="rId51"/>
    <p:sldId id="2071591107" r:id="rId52"/>
    <p:sldId id="2071590994" r:id="rId53"/>
    <p:sldId id="989" r:id="rId54"/>
    <p:sldId id="268" r:id="rId55"/>
    <p:sldId id="2071591108" r:id="rId56"/>
    <p:sldId id="326" r:id="rId57"/>
    <p:sldId id="327" r:id="rId58"/>
    <p:sldId id="2071591099" r:id="rId59"/>
    <p:sldId id="261" r:id="rId6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2375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08"/>
  </p:normalViewPr>
  <p:slideViewPr>
    <p:cSldViewPr snapToGrid="0">
      <p:cViewPr varScale="1">
        <p:scale>
          <a:sx n="113" d="100"/>
          <a:sy n="113" d="100"/>
        </p:scale>
        <p:origin x="664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21" Type="http://schemas.openxmlformats.org/officeDocument/2006/relationships/customXml" Target="../customXml/item21.xml"/><Relationship Id="rId34" Type="http://schemas.openxmlformats.org/officeDocument/2006/relationships/slide" Target="slides/slide5.xml"/><Relationship Id="rId42" Type="http://schemas.openxmlformats.org/officeDocument/2006/relationships/slide" Target="slides/slide13.xml"/><Relationship Id="rId47" Type="http://schemas.openxmlformats.org/officeDocument/2006/relationships/slide" Target="slides/slide18.xml"/><Relationship Id="rId50" Type="http://schemas.openxmlformats.org/officeDocument/2006/relationships/slide" Target="slides/slide21.xml"/><Relationship Id="rId55" Type="http://schemas.openxmlformats.org/officeDocument/2006/relationships/slide" Target="slides/slide26.xml"/><Relationship Id="rId63" Type="http://schemas.openxmlformats.org/officeDocument/2006/relationships/viewProps" Target="viewProps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slideMaster" Target="slideMasters/slideMaster1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slide" Target="slides/slide3.xml"/><Relationship Id="rId37" Type="http://schemas.openxmlformats.org/officeDocument/2006/relationships/slide" Target="slides/slide8.xml"/><Relationship Id="rId40" Type="http://schemas.openxmlformats.org/officeDocument/2006/relationships/slide" Target="slides/slide11.xml"/><Relationship Id="rId45" Type="http://schemas.openxmlformats.org/officeDocument/2006/relationships/slide" Target="slides/slide16.xml"/><Relationship Id="rId53" Type="http://schemas.openxmlformats.org/officeDocument/2006/relationships/slide" Target="slides/slide24.xml"/><Relationship Id="rId58" Type="http://schemas.openxmlformats.org/officeDocument/2006/relationships/slide" Target="slides/slide29.xml"/><Relationship Id="rId5" Type="http://schemas.openxmlformats.org/officeDocument/2006/relationships/customXml" Target="../customXml/item5.xml"/><Relationship Id="rId61" Type="http://schemas.openxmlformats.org/officeDocument/2006/relationships/notesMaster" Target="notesMasters/notesMaster1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slide" Target="slides/slide1.xml"/><Relationship Id="rId35" Type="http://schemas.openxmlformats.org/officeDocument/2006/relationships/slide" Target="slides/slide6.xml"/><Relationship Id="rId43" Type="http://schemas.openxmlformats.org/officeDocument/2006/relationships/slide" Target="slides/slide14.xml"/><Relationship Id="rId48" Type="http://schemas.openxmlformats.org/officeDocument/2006/relationships/slide" Target="slides/slide19.xml"/><Relationship Id="rId56" Type="http://schemas.openxmlformats.org/officeDocument/2006/relationships/slide" Target="slides/slide27.xml"/><Relationship Id="rId64" Type="http://schemas.openxmlformats.org/officeDocument/2006/relationships/theme" Target="theme/theme1.xml"/><Relationship Id="rId8" Type="http://schemas.openxmlformats.org/officeDocument/2006/relationships/customXml" Target="../customXml/item8.xml"/><Relationship Id="rId51" Type="http://schemas.openxmlformats.org/officeDocument/2006/relationships/slide" Target="slides/slide22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slide" Target="slides/slide4.xml"/><Relationship Id="rId38" Type="http://schemas.openxmlformats.org/officeDocument/2006/relationships/slide" Target="slides/slide9.xml"/><Relationship Id="rId46" Type="http://schemas.openxmlformats.org/officeDocument/2006/relationships/slide" Target="slides/slide17.xml"/><Relationship Id="rId59" Type="http://schemas.openxmlformats.org/officeDocument/2006/relationships/slide" Target="slides/slide30.xml"/><Relationship Id="rId20" Type="http://schemas.openxmlformats.org/officeDocument/2006/relationships/customXml" Target="../customXml/item20.xml"/><Relationship Id="rId41" Type="http://schemas.openxmlformats.org/officeDocument/2006/relationships/slide" Target="slides/slide12.xml"/><Relationship Id="rId54" Type="http://schemas.openxmlformats.org/officeDocument/2006/relationships/slide" Target="slides/slide25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slide" Target="slides/slide7.xml"/><Relationship Id="rId49" Type="http://schemas.openxmlformats.org/officeDocument/2006/relationships/slide" Target="slides/slide20.xml"/><Relationship Id="rId57" Type="http://schemas.openxmlformats.org/officeDocument/2006/relationships/slide" Target="slides/slide28.xml"/><Relationship Id="rId10" Type="http://schemas.openxmlformats.org/officeDocument/2006/relationships/customXml" Target="../customXml/item10.xml"/><Relationship Id="rId31" Type="http://schemas.openxmlformats.org/officeDocument/2006/relationships/slide" Target="slides/slide2.xml"/><Relationship Id="rId44" Type="http://schemas.openxmlformats.org/officeDocument/2006/relationships/slide" Target="slides/slide15.xml"/><Relationship Id="rId52" Type="http://schemas.openxmlformats.org/officeDocument/2006/relationships/slide" Target="slides/slide23.xml"/><Relationship Id="rId60" Type="http://schemas.openxmlformats.org/officeDocument/2006/relationships/slide" Target="slides/slide31.xml"/><Relationship Id="rId65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EC744-71BA-A641-AC02-6C4DC8FDDB3A}" type="datetimeFigureOut">
              <a:rPr lang="fr-FR" smtClean="0"/>
              <a:t>30/05/2024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191639-DE3E-6348-AB0C-6D8801F4E2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0234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91639-DE3E-6348-AB0C-6D8801F4E25C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82794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1970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>
              <a:latin typeface="Times New Roman" charset="0"/>
            </a:endParaRPr>
          </a:p>
        </p:txBody>
      </p:sp>
      <p:sp>
        <p:nvSpPr>
          <p:cNvPr id="211971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12813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12813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12813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22CDA04-3D1C-B54A-8A05-5A67C0A4FF19}" type="slidenum">
              <a:rPr lang="fr-FR" sz="1200">
                <a:latin typeface="Arial" charset="0"/>
              </a:rPr>
              <a:pPr eaLnBrk="1" hangingPunct="1"/>
              <a:t>16</a:t>
            </a:fld>
            <a:endParaRPr lang="fr-FR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47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12813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12813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12813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DFE34E2-48CB-5F49-B965-7822BEF4F2B5}" type="slidenum">
              <a:rPr lang="fr-FR" sz="1200">
                <a:latin typeface="Arial" charset="0"/>
              </a:rPr>
              <a:pPr eaLnBrk="1" hangingPunct="1"/>
              <a:t>20</a:t>
            </a:fld>
            <a:endParaRPr lang="fr-FR" sz="1200">
              <a:latin typeface="Arial" charset="0"/>
            </a:endParaRPr>
          </a:p>
        </p:txBody>
      </p:sp>
      <p:sp>
        <p:nvSpPr>
          <p:cNvPr id="16691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fr-FR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12813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12813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12813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11BB05C-C137-A74C-9637-E81E399C12A6}" type="slidenum">
              <a:rPr lang="fr-FR" sz="1300"/>
              <a:pPr eaLnBrk="1" hangingPunct="1"/>
              <a:t>22</a:t>
            </a:fld>
            <a:endParaRPr lang="fr-FR" sz="1300"/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fr-FR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46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91639-DE3E-6348-AB0C-6D8801F4E25C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4102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91639-DE3E-6348-AB0C-6D8801F4E25C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1199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4648C-6255-F94E-9D76-943E2FC9F76E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503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customXml" Target="../../customXml/item3.xml"/><Relationship Id="rId7" Type="http://schemas.openxmlformats.org/officeDocument/2006/relationships/image" Target="../media/image3.png"/><Relationship Id="rId2" Type="http://schemas.openxmlformats.org/officeDocument/2006/relationships/customXml" Target="../../customXml/item4.xml"/><Relationship Id="rId1" Type="http://schemas.openxmlformats.org/officeDocument/2006/relationships/customXml" Target="../../customXml/item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customXml" Target="../../customXml/item11.xml"/><Relationship Id="rId7" Type="http://schemas.openxmlformats.org/officeDocument/2006/relationships/image" Target="../media/image9.png"/><Relationship Id="rId2" Type="http://schemas.openxmlformats.org/officeDocument/2006/relationships/customXml" Target="../../customXml/item28.xml"/><Relationship Id="rId1" Type="http://schemas.openxmlformats.org/officeDocument/2006/relationships/customXml" Target="../../customXml/item20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9.x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517E1F-06C9-E9E7-8D43-A9CF059D0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F28F0F2-C86C-BB7D-5C4A-0BE10D7770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00141C5-7F54-2FAB-818F-A6119DF40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FB27-0ACD-2545-8B42-1B8BCE38A280}" type="datetimeFigureOut">
              <a:rPr lang="fr-FR" smtClean="0"/>
              <a:t>30/05/2024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F3580D-4555-1169-D01B-B48760DAE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5F3CE1-F772-32C4-32B1-912CB57F5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8E3B-2BA1-1F4F-95AB-475A3BDCA2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360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68895A-BB86-79F2-8AD4-32409962B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965FE70-F0D2-C84B-CA44-73D2ACEBD6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ECE0E4F-F270-7729-109B-7ACEC84FE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FB27-0ACD-2545-8B42-1B8BCE38A280}" type="datetimeFigureOut">
              <a:rPr lang="fr-FR" smtClean="0"/>
              <a:t>30/05/2024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EA554EA-DD2B-D0FE-76F5-F134A0276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01DA85-F29F-390A-8430-4BAB14E43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8E3B-2BA1-1F4F-95AB-475A3BDCA2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1070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CBF764D-D92C-FDF9-5117-F0BD1E8B14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F553AE1-954E-A9C1-CDAE-80E79431CA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932314D-3429-3415-A62A-A6D2B03BB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FB27-0ACD-2545-8B42-1B8BCE38A280}" type="datetimeFigureOut">
              <a:rPr lang="fr-FR" smtClean="0"/>
              <a:t>30/05/2024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FBA0FF-0B13-EFC3-5CBF-9616BBA78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D8F6A2-0A0D-E66B-F91A-5874D66A4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8E3B-2BA1-1F4F-95AB-475A3BDCA2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8388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5005" y="2748521"/>
            <a:ext cx="9144000" cy="160503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6134"/>
              </a:lnSpc>
              <a:defRPr sz="6134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palestra</a:t>
            </a:r>
            <a:br>
              <a:rPr lang="en-US" dirty="0"/>
            </a:br>
            <a:r>
              <a:rPr lang="en-US" dirty="0"/>
              <a:t>teste </a:t>
            </a:r>
            <a:r>
              <a:rPr lang="en-US" dirty="0" err="1"/>
              <a:t>preenchimento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5" y="452431"/>
            <a:ext cx="5562475" cy="142399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451" y="6073277"/>
            <a:ext cx="817060" cy="64343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324" y="4749800"/>
            <a:ext cx="670796" cy="1085851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5041665"/>
            <a:ext cx="900060" cy="29709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5477080"/>
            <a:ext cx="900060" cy="296937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969433" y="4999567"/>
            <a:ext cx="7641167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67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975951" y="5427942"/>
            <a:ext cx="7641167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67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1890007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281921"/>
            <a:ext cx="9144000" cy="75667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6267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266" y="490473"/>
            <a:ext cx="6355469" cy="1673607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4895850" y="5935133"/>
            <a:ext cx="2400300" cy="931333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9349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884" y="300292"/>
            <a:ext cx="10858233" cy="81075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42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666750" y="2025445"/>
            <a:ext cx="10858500" cy="32841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4000"/>
              </a:lnSpc>
              <a:spcBef>
                <a:spcPts val="1600"/>
              </a:spcBef>
              <a:buNone/>
              <a:defRPr sz="3334">
                <a:solidFill>
                  <a:schemeClr val="bg1"/>
                </a:solidFill>
              </a:defRPr>
            </a:lvl1pPr>
            <a:lvl2pPr marL="457223" indent="0" algn="ctr">
              <a:buNone/>
              <a:defRPr>
                <a:solidFill>
                  <a:schemeClr val="bg1"/>
                </a:solidFill>
              </a:defRPr>
            </a:lvl2pPr>
            <a:lvl3pPr marL="914446" indent="0" algn="ctr">
              <a:buNone/>
              <a:defRPr>
                <a:solidFill>
                  <a:schemeClr val="bg1"/>
                </a:solidFill>
              </a:defRPr>
            </a:lvl3pPr>
            <a:lvl4pPr marL="1371669" indent="0" algn="ctr">
              <a:buNone/>
              <a:defRPr>
                <a:solidFill>
                  <a:schemeClr val="bg1"/>
                </a:solidFill>
              </a:defRPr>
            </a:lvl4pPr>
            <a:lvl5pPr marL="182889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37065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3457" y="349452"/>
            <a:ext cx="7777317" cy="81075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6134"/>
              </a:lnSpc>
              <a:defRPr sz="4667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546100" y="1557359"/>
            <a:ext cx="11150600" cy="417699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400"/>
              </a:lnSpc>
              <a:spcBef>
                <a:spcPts val="1600"/>
              </a:spcBef>
              <a:buNone/>
              <a:defRPr sz="2000">
                <a:solidFill>
                  <a:srgbClr val="565755"/>
                </a:solidFill>
              </a:defRPr>
            </a:lvl1pPr>
            <a:lvl2pPr marL="457223" indent="0" algn="ctr">
              <a:buNone/>
              <a:defRPr>
                <a:solidFill>
                  <a:schemeClr val="bg1"/>
                </a:solidFill>
              </a:defRPr>
            </a:lvl2pPr>
            <a:lvl3pPr marL="914446" indent="0" algn="ctr">
              <a:buNone/>
              <a:defRPr>
                <a:solidFill>
                  <a:schemeClr val="bg1"/>
                </a:solidFill>
              </a:defRPr>
            </a:lvl3pPr>
            <a:lvl4pPr marL="1371669" indent="0" algn="ctr">
              <a:buNone/>
              <a:defRPr>
                <a:solidFill>
                  <a:schemeClr val="bg1"/>
                </a:solidFill>
              </a:defRPr>
            </a:lvl4pPr>
            <a:lvl5pPr marL="182889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674" y="305359"/>
            <a:ext cx="3259642" cy="83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0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6E21CA-9795-82CA-D082-EB8C6756C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5BF94EB-8F23-FE65-9DB5-9CB0D3FDF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5EA2086-DB35-0E5A-55FD-64DF1CA53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FB27-0ACD-2545-8B42-1B8BCE38A280}" type="datetimeFigureOut">
              <a:rPr lang="fr-FR" smtClean="0"/>
              <a:t>30/05/2024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12D2D9A-66A4-2C23-E122-841AA578A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55E23C-6C17-4DF2-8483-04C37DEE9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8E3B-2BA1-1F4F-95AB-475A3BDCA2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3862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597E45-582C-9903-3E0C-C87D329A1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0AC1FE-0F16-A11C-7D7C-8D8ACB0829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DBEC1C9-B2D0-F933-F960-5076022C4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FB27-0ACD-2545-8B42-1B8BCE38A280}" type="datetimeFigureOut">
              <a:rPr lang="fr-FR" smtClean="0"/>
              <a:t>30/05/2024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DAA7D4-D865-2EC2-E9CA-79C65B68F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E65AE8F-3040-D45C-8309-75B7A267D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8E3B-2BA1-1F4F-95AB-475A3BDCA2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3044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0D4F9B-7313-79ED-21B9-EA3C4F05E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9BB37E-7E49-0BE3-EFB3-021977F026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62A29C4-C606-E338-4744-49363927CA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1E6001F-4A6E-9E43-A2F0-E88E35733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FB27-0ACD-2545-8B42-1B8BCE38A280}" type="datetimeFigureOut">
              <a:rPr lang="fr-FR" smtClean="0"/>
              <a:t>30/05/2024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075E0CC-7189-EE41-9824-7244DED95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A217718-D9DE-1DA3-812B-C9A766A87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8E3B-2BA1-1F4F-95AB-475A3BDCA2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4148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35FD89-E6F8-511A-0525-1400FE895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A6CD970-0964-9DF6-DF65-E194C397C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153E756-7178-63C3-A985-17A09C4B0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91B782D-9E9C-A80D-2BE8-4305793225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7932BB9-C48E-48AA-CC63-758B0A54EB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4B48252-3D30-758E-7DBA-38FAD1354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FB27-0ACD-2545-8B42-1B8BCE38A280}" type="datetimeFigureOut">
              <a:rPr lang="fr-FR" smtClean="0"/>
              <a:t>30/05/2024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4E8B091-014A-70FC-97DA-CC4C78019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A398119-2A81-7CC1-3483-822B4E5CB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8E3B-2BA1-1F4F-95AB-475A3BDCA2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9451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B80013-7255-0410-1BDC-92C97CFFE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15D5140-80C2-B25C-5BBF-CA593B6D5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FB27-0ACD-2545-8B42-1B8BCE38A280}" type="datetimeFigureOut">
              <a:rPr lang="fr-FR" smtClean="0"/>
              <a:t>30/05/2024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C1D2A65-0A70-B61C-DBF6-5D5E03B93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3D4E9CD-383A-56D2-1E83-C55FC4798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8E3B-2BA1-1F4F-95AB-475A3BDCA2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7328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E7F0015-1A44-52AC-C6F1-8A2CC359C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FB27-0ACD-2545-8B42-1B8BCE38A280}" type="datetimeFigureOut">
              <a:rPr lang="fr-FR" smtClean="0"/>
              <a:t>30/05/2024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790F1A3-E3E5-6AA8-8337-388257AF6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E05BD22-A2C3-5C32-A367-17AB3493B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8E3B-2BA1-1F4F-95AB-475A3BDCA2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7912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628821-D773-0ECB-45B7-7E085CEC4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55DA9F-880E-F50F-6BFE-203944860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905BCD5-1768-6F43-E111-B715351E48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B074A81-1D99-B627-0781-061342197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FB27-0ACD-2545-8B42-1B8BCE38A280}" type="datetimeFigureOut">
              <a:rPr lang="fr-FR" smtClean="0"/>
              <a:t>30/05/2024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9C46006-3A4A-43D1-1AF4-67BB0FAD3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F94B3A9-E261-EE15-D81F-C0A2F0884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8E3B-2BA1-1F4F-95AB-475A3BDCA2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7174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954190-91AC-FDFA-3DA9-EA3031E1C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68503C7-C793-D27C-D939-58F0B4CCE9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5DB2BB7-54F3-ECB9-02B7-DB032893B1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82239E7-62A5-AB7C-198D-E0FBB6A47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FB27-0ACD-2545-8B42-1B8BCE38A280}" type="datetimeFigureOut">
              <a:rPr lang="fr-FR" smtClean="0"/>
              <a:t>30/05/2024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FE0072B-FF9B-25CD-E8AB-A2044B6B9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6EE317E-5C93-8AAD-E424-3917C44DA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8E3B-2BA1-1F4F-95AB-475A3BDCA2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8981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1470CE1-39A0-AEC6-252F-1FEB34E10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ACA0DF-AC51-45CB-FB64-6564337D90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EE32805-6ABC-E41D-5701-00B6BC4AC4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27FB27-0ACD-2545-8B42-1B8BCE38A280}" type="datetimeFigureOut">
              <a:rPr lang="fr-FR" smtClean="0"/>
              <a:t>30/05/2024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31C096-1D21-D662-2E6F-E7299A428A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138D62D-DA4F-63D2-199C-6CD93338BF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F28E3B-2BA1-1F4F-95AB-475A3BDCA2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4570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customXml" Target="../../customXml/item23.xml"/><Relationship Id="rId1" Type="http://schemas.openxmlformats.org/officeDocument/2006/relationships/customXml" Target="../../customXml/item15.xm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customXml" Target="../../customXml/item27.xml"/><Relationship Id="rId1" Type="http://schemas.openxmlformats.org/officeDocument/2006/relationships/customXml" Target="../../customXml/item25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customXml" Target="../../customXml/item8.xml"/><Relationship Id="rId1" Type="http://schemas.openxmlformats.org/officeDocument/2006/relationships/customXml" Target="../../customXml/item24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customXml" Target="../../customXml/item13.xml"/><Relationship Id="rId1" Type="http://schemas.openxmlformats.org/officeDocument/2006/relationships/customXml" Target="../../customXml/item7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customXml" Target="../../customXml/item9.xml"/><Relationship Id="rId1" Type="http://schemas.openxmlformats.org/officeDocument/2006/relationships/customXml" Target="../../customXml/item14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4.xml"/><Relationship Id="rId1" Type="http://schemas.openxmlformats.org/officeDocument/2006/relationships/customXml" Target="../../customXml/item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customXml" Target="../../customXml/item1.xml"/><Relationship Id="rId1" Type="http://schemas.openxmlformats.org/officeDocument/2006/relationships/customXml" Target="../../customXml/item5.xm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customXml" Target="../../customXml/item12.xml"/><Relationship Id="rId1" Type="http://schemas.openxmlformats.org/officeDocument/2006/relationships/customXml" Target="../../customXml/item6.xm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hyperlink" Target="https://cslide.ctimeetingtech.com/esmo2022/attendee/confcal_2/presentation/list?q=920P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customXml" Target="../../customXml/item2.xml"/><Relationship Id="rId1" Type="http://schemas.openxmlformats.org/officeDocument/2006/relationships/customXml" Target="../../customXml/item16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5.xml"/><Relationship Id="rId1" Type="http://schemas.openxmlformats.org/officeDocument/2006/relationships/customXml" Target="../../customXml/item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1" Type="http://schemas.openxmlformats.org/officeDocument/2006/relationships/customXml" Target="../../customXml/item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customXml" Target="../../customXml/item10.xml"/><Relationship Id="rId1" Type="http://schemas.openxmlformats.org/officeDocument/2006/relationships/customXml" Target="../../customXml/item26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75005" y="2974341"/>
            <a:ext cx="10013871" cy="1812148"/>
          </a:xfrm>
        </p:spPr>
        <p:txBody>
          <a:bodyPr/>
          <a:lstStyle/>
          <a:p>
            <a:r>
              <a:rPr lang="en-GB" sz="2800" noProof="0" dirty="0">
                <a:effectLst/>
                <a:latin typeface="arial" panose="020B0604020202020204" pitchFamily="34" charset="0"/>
              </a:rPr>
              <a:t>MMR proteins: </a:t>
            </a:r>
            <a:br>
              <a:rPr lang="en-GB" sz="2800" noProof="0" dirty="0">
                <a:effectLst/>
                <a:latin typeface="arial" panose="020B0604020202020204" pitchFamily="34" charset="0"/>
              </a:rPr>
            </a:br>
            <a:r>
              <a:rPr lang="en-GB" sz="2800" noProof="0" dirty="0">
                <a:effectLst/>
                <a:latin typeface="arial" panose="020B0604020202020204" pitchFamily="34" charset="0"/>
              </a:rPr>
              <a:t>How and why should they be detected in 2024?</a:t>
            </a:r>
            <a:endParaRPr lang="en-GB" sz="5400" noProof="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noProof="0" dirty="0"/>
              <a:t>Jean-</a:t>
            </a:r>
            <a:r>
              <a:rPr lang="en-GB" noProof="0" dirty="0">
                <a:solidFill>
                  <a:srgbClr val="23755A"/>
                </a:solidFill>
              </a:rPr>
              <a:t>Ch</a:t>
            </a:r>
            <a:r>
              <a:rPr lang="en-GB" noProof="0" dirty="0"/>
              <a:t>ristophe B Sabourin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noProof="0" dirty="0"/>
              <a:t>Rouen University Hospital Normandy FRANCE</a:t>
            </a:r>
          </a:p>
        </p:txBody>
      </p:sp>
      <p:pic>
        <p:nvPicPr>
          <p:cNvPr id="5" name="Imagem 4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05" y="2278622"/>
            <a:ext cx="2347595" cy="21715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75005" y="4459410"/>
            <a:ext cx="2347595" cy="21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65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to detect a </a:t>
            </a:r>
            <a:r>
              <a:rPr lang="en-GB" noProof="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dMMR</a:t>
            </a:r>
            <a:r>
              <a:rPr lang="en-GB" noProof="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/MSI carcinoma?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889991-D3C1-64DF-9D97-EF6219A336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400" noProof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MMR proteins: How and why should they be detected in 2024?</a:t>
            </a:r>
            <a:endParaRPr lang="en-GB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07361"/>
            <a:ext cx="1838476" cy="320111"/>
          </a:xfrm>
          <a:prstGeom prst="rect">
            <a:avLst/>
          </a:prstGeom>
        </p:spPr>
      </p:pic>
      <p:pic>
        <p:nvPicPr>
          <p:cNvPr id="5" name="Imagem 6">
            <a:extLst>
              <a:ext uri="{FF2B5EF4-FFF2-40B4-BE49-F238E27FC236}">
                <a16:creationId xmlns:a16="http://schemas.microsoft.com/office/drawing/2014/main" id="{058CA644-11BE-6EDB-E0FD-53837C9DB41A}"/>
              </a:ext>
            </a:extLst>
          </p:cNvPr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172" y="14249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219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 Molecular testing</a:t>
            </a:r>
            <a:br>
              <a:rPr lang="en-GB" noProof="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noProof="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Replication </a:t>
            </a:r>
            <a:r>
              <a:rPr lang="en-GB" noProof="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ERror</a:t>
            </a:r>
            <a:r>
              <a:rPr lang="en-GB" noProof="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test (RER)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889991-D3C1-64DF-9D97-EF6219A336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400" noProof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MMR proteins: How and why should they be detected in 2024?</a:t>
            </a:r>
            <a:endParaRPr lang="en-GB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07361"/>
            <a:ext cx="1838476" cy="320111"/>
          </a:xfrm>
          <a:prstGeom prst="rect">
            <a:avLst/>
          </a:prstGeom>
        </p:spPr>
      </p:pic>
      <p:pic>
        <p:nvPicPr>
          <p:cNvPr id="5" name="Imagem 6">
            <a:extLst>
              <a:ext uri="{FF2B5EF4-FFF2-40B4-BE49-F238E27FC236}">
                <a16:creationId xmlns:a16="http://schemas.microsoft.com/office/drawing/2014/main" id="{058CA644-11BE-6EDB-E0FD-53837C9DB41A}"/>
              </a:ext>
            </a:extLst>
          </p:cNvPr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172" y="14249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02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Image 2" descr="a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10091" r="14030"/>
          <a:stretch>
            <a:fillRect/>
          </a:stretch>
        </p:blipFill>
        <p:spPr bwMode="auto">
          <a:xfrm>
            <a:off x="299915" y="2564722"/>
            <a:ext cx="4464413" cy="3665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ZoneTexte 7"/>
          <p:cNvSpPr txBox="1">
            <a:spLocks noChangeArrowheads="1"/>
          </p:cNvSpPr>
          <p:nvPr/>
        </p:nvSpPr>
        <p:spPr bwMode="auto">
          <a:xfrm>
            <a:off x="2220697" y="6258998"/>
            <a:ext cx="24277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rgbClr val="000000"/>
                </a:solidFill>
                <a:ea typeface="ＭＳ Ｐゴシック" pitchFamily="34" charset="-128"/>
              </a:rPr>
              <a:t>DNA </a:t>
            </a:r>
            <a:r>
              <a:rPr lang="fr-FR" altLang="fr-FR" sz="1200" dirty="0" err="1">
                <a:solidFill>
                  <a:srgbClr val="000000"/>
                </a:solidFill>
                <a:ea typeface="ＭＳ Ｐゴシック" pitchFamily="34" charset="-128"/>
              </a:rPr>
              <a:t>repair</a:t>
            </a:r>
            <a:r>
              <a:rPr lang="fr-FR" altLang="fr-FR" sz="1200" dirty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fr-FR" altLang="fr-FR" sz="1200" dirty="0" err="1">
                <a:solidFill>
                  <a:srgbClr val="000000"/>
                </a:solidFill>
                <a:ea typeface="ＭＳ Ｐゴシック" pitchFamily="34" charset="-128"/>
              </a:rPr>
              <a:t>abnormalities</a:t>
            </a:r>
            <a:endParaRPr lang="fr-FR" altLang="fr-FR" sz="12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7" name="Connecteur droit avec flèche 6"/>
          <p:cNvCxnSpPr>
            <a:cxnSpLocks noChangeShapeType="1"/>
          </p:cNvCxnSpPr>
          <p:nvPr/>
        </p:nvCxnSpPr>
        <p:spPr bwMode="auto">
          <a:xfrm flipV="1">
            <a:off x="3086223" y="5871698"/>
            <a:ext cx="1144" cy="202459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31751" name="ZoneTexte 27"/>
          <p:cNvSpPr txBox="1">
            <a:spLocks noChangeArrowheads="1"/>
          </p:cNvSpPr>
          <p:nvPr/>
        </p:nvSpPr>
        <p:spPr bwMode="auto">
          <a:xfrm>
            <a:off x="450850" y="2614352"/>
            <a:ext cx="1582665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b="1" dirty="0">
                <a:solidFill>
                  <a:srgbClr val="005697"/>
                </a:solidFill>
                <a:ea typeface="ＭＳ Ｐゴシック" pitchFamily="34" charset="-128"/>
              </a:rPr>
              <a:t>Normal Tissue DNA</a:t>
            </a:r>
          </a:p>
        </p:txBody>
      </p:sp>
      <p:sp>
        <p:nvSpPr>
          <p:cNvPr id="31752" name="ZoneTexte 27"/>
          <p:cNvSpPr txBox="1">
            <a:spLocks noChangeArrowheads="1"/>
          </p:cNvSpPr>
          <p:nvPr/>
        </p:nvSpPr>
        <p:spPr bwMode="auto">
          <a:xfrm>
            <a:off x="450851" y="4280554"/>
            <a:ext cx="1769846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b="1" dirty="0" err="1">
                <a:solidFill>
                  <a:srgbClr val="005697"/>
                </a:solidFill>
                <a:ea typeface="ＭＳ Ｐゴシック" pitchFamily="34" charset="-128"/>
              </a:rPr>
              <a:t>Tumour</a:t>
            </a:r>
            <a:r>
              <a:rPr lang="fr-FR" altLang="fr-FR" sz="1200" b="1" dirty="0">
                <a:solidFill>
                  <a:srgbClr val="005697"/>
                </a:solidFill>
                <a:ea typeface="ＭＳ Ｐゴシック" pitchFamily="34" charset="-128"/>
              </a:rPr>
              <a:t> Tissue DNA</a:t>
            </a:r>
          </a:p>
        </p:txBody>
      </p:sp>
      <p:sp>
        <p:nvSpPr>
          <p:cNvPr id="31753" name="ZoneTexte 7"/>
          <p:cNvSpPr txBox="1">
            <a:spLocks noChangeArrowheads="1"/>
          </p:cNvSpPr>
          <p:nvPr/>
        </p:nvSpPr>
        <p:spPr bwMode="auto">
          <a:xfrm>
            <a:off x="2676179" y="5276467"/>
            <a:ext cx="1443480" cy="430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100">
                <a:solidFill>
                  <a:srgbClr val="000000"/>
                </a:solidFill>
                <a:ea typeface="ＭＳ Ｐゴシック" pitchFamily="34" charset="-128"/>
              </a:rPr>
              <a:t>Addition of </a:t>
            </a:r>
            <a:r>
              <a:rPr lang="fr-FR" altLang="fr-FR" sz="1100" err="1">
                <a:solidFill>
                  <a:srgbClr val="000000"/>
                </a:solidFill>
                <a:ea typeface="ＭＳ Ｐゴシック" pitchFamily="34" charset="-128"/>
              </a:rPr>
              <a:t>nucleotide</a:t>
            </a:r>
            <a:r>
              <a:rPr lang="fr-FR" altLang="fr-FR" sz="110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fr-FR" altLang="fr-FR" sz="1100" err="1">
                <a:solidFill>
                  <a:srgbClr val="000000"/>
                </a:solidFill>
                <a:ea typeface="ＭＳ Ｐゴシック" pitchFamily="34" charset="-128"/>
              </a:rPr>
              <a:t>repeats</a:t>
            </a:r>
            <a:endParaRPr lang="fr-FR" altLang="fr-FR" sz="11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7B4EE0C4-C1E1-BE43-A035-339335CC7EC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21671" y="5273423"/>
            <a:ext cx="284162" cy="158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5" name="ZoneTexte 6">
            <a:extLst>
              <a:ext uri="{FF2B5EF4-FFF2-40B4-BE49-F238E27FC236}">
                <a16:creationId xmlns:a16="http://schemas.microsoft.com/office/drawing/2014/main" id="{456054FC-2131-DA46-B11D-3D7E174D0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5529" y="704380"/>
            <a:ext cx="293846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400" dirty="0">
                <a:solidFill>
                  <a:srgbClr val="FF0000"/>
                </a:solidFill>
                <a:latin typeface="Calibri" pitchFamily="34" charset="0"/>
              </a:rPr>
              <a:t>MSS </a:t>
            </a:r>
            <a:r>
              <a:rPr lang="fr-FR" sz="2400" dirty="0" err="1">
                <a:solidFill>
                  <a:srgbClr val="FF0000"/>
                </a:solidFill>
                <a:latin typeface="Calibri" pitchFamily="34" charset="0"/>
              </a:rPr>
              <a:t>Tumor</a:t>
            </a:r>
            <a:endParaRPr lang="fr-FR" sz="2400" dirty="0">
              <a:solidFill>
                <a:srgbClr val="FF0000"/>
              </a:solidFill>
              <a:latin typeface="Calibri" pitchFamily="34" charset="0"/>
            </a:endParaRPr>
          </a:p>
          <a:p>
            <a:pPr algn="ctr"/>
            <a:r>
              <a:rPr lang="fr-FR" sz="2000" dirty="0">
                <a:solidFill>
                  <a:srgbClr val="FF0000"/>
                </a:solidFill>
                <a:latin typeface="Calibri" pitchFamily="34" charset="0"/>
              </a:rPr>
              <a:t>       </a:t>
            </a:r>
            <a:r>
              <a:rPr lang="fr-FR" sz="2000" dirty="0" err="1">
                <a:solidFill>
                  <a:srgbClr val="FF0000"/>
                </a:solidFill>
                <a:latin typeface="Calibri" pitchFamily="34" charset="0"/>
              </a:rPr>
              <a:t>MicroSatellite</a:t>
            </a:r>
            <a:r>
              <a:rPr lang="fr-FR" sz="2000" dirty="0">
                <a:solidFill>
                  <a:srgbClr val="FF0000"/>
                </a:solidFill>
                <a:latin typeface="Calibri" pitchFamily="34" charset="0"/>
              </a:rPr>
              <a:t> Stable </a:t>
            </a:r>
          </a:p>
        </p:txBody>
      </p:sp>
      <p:pic>
        <p:nvPicPr>
          <p:cNvPr id="16" name="Picture 1">
            <a:extLst>
              <a:ext uri="{FF2B5EF4-FFF2-40B4-BE49-F238E27FC236}">
                <a16:creationId xmlns:a16="http://schemas.microsoft.com/office/drawing/2014/main" id="{3F124D97-F1E9-7242-AFFB-24BD1660F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r="49423"/>
          <a:stretch>
            <a:fillRect/>
          </a:stretch>
        </p:blipFill>
        <p:spPr bwMode="auto">
          <a:xfrm>
            <a:off x="5918398" y="3350544"/>
            <a:ext cx="1944687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ZoneTexte 6">
            <a:extLst>
              <a:ext uri="{FF2B5EF4-FFF2-40B4-BE49-F238E27FC236}">
                <a16:creationId xmlns:a16="http://schemas.microsoft.com/office/drawing/2014/main" id="{A411CC7F-C7B2-8D4A-9A6B-00EB76D47E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8240" y="673190"/>
            <a:ext cx="318211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rgbClr val="FF0000"/>
                </a:solidFill>
                <a:latin typeface="Calibri" pitchFamily="34" charset="0"/>
              </a:rPr>
              <a:t>MSI </a:t>
            </a:r>
            <a:r>
              <a:rPr lang="fr-FR" sz="2400" dirty="0" err="1">
                <a:solidFill>
                  <a:srgbClr val="FF0000"/>
                </a:solidFill>
                <a:latin typeface="Calibri" pitchFamily="34" charset="0"/>
              </a:rPr>
              <a:t>Tumor</a:t>
            </a:r>
            <a:endParaRPr lang="fr-FR" sz="2400" dirty="0">
              <a:solidFill>
                <a:srgbClr val="FF0000"/>
              </a:solidFill>
              <a:latin typeface="Calibri" pitchFamily="34" charset="0"/>
            </a:endParaRPr>
          </a:p>
          <a:p>
            <a:pPr algn="ctr"/>
            <a:r>
              <a:rPr lang="fr-FR" sz="2000" dirty="0" err="1">
                <a:solidFill>
                  <a:srgbClr val="FF0000"/>
                </a:solidFill>
                <a:latin typeface="Calibri" pitchFamily="34" charset="0"/>
              </a:rPr>
              <a:t>MicroSatellite</a:t>
            </a:r>
            <a:r>
              <a:rPr lang="fr-FR" sz="2000" dirty="0">
                <a:solidFill>
                  <a:srgbClr val="FF0000"/>
                </a:solidFill>
                <a:latin typeface="Calibri" pitchFamily="34" charset="0"/>
              </a:rPr>
              <a:t> Instable </a:t>
            </a:r>
          </a:p>
        </p:txBody>
      </p:sp>
      <p:pic>
        <p:nvPicPr>
          <p:cNvPr id="20" name="Picture 1">
            <a:extLst>
              <a:ext uri="{FF2B5EF4-FFF2-40B4-BE49-F238E27FC236}">
                <a16:creationId xmlns:a16="http://schemas.microsoft.com/office/drawing/2014/main" id="{E6D104C6-9C3F-3644-A3E2-33DAB61F2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9423" t="6223"/>
          <a:stretch>
            <a:fillRect/>
          </a:stretch>
        </p:blipFill>
        <p:spPr bwMode="auto">
          <a:xfrm>
            <a:off x="9408012" y="3461619"/>
            <a:ext cx="1944688" cy="217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51">
            <a:extLst>
              <a:ext uri="{FF2B5EF4-FFF2-40B4-BE49-F238E27FC236}">
                <a16:creationId xmlns:a16="http://schemas.microsoft.com/office/drawing/2014/main" id="{82CDDEDA-66F4-CFD8-073A-8A18BD96CC15}"/>
              </a:ext>
            </a:extLst>
          </p:cNvPr>
          <p:cNvGrpSpPr>
            <a:grpSpLocks/>
          </p:cNvGrpSpPr>
          <p:nvPr/>
        </p:nvGrpSpPr>
        <p:grpSpPr bwMode="auto">
          <a:xfrm>
            <a:off x="5052443" y="1586254"/>
            <a:ext cx="4714875" cy="915988"/>
            <a:chOff x="96" y="1632"/>
            <a:chExt cx="2640" cy="577"/>
          </a:xfrm>
        </p:grpSpPr>
        <p:sp>
          <p:nvSpPr>
            <p:cNvPr id="5" name="Text Box 36">
              <a:extLst>
                <a:ext uri="{FF2B5EF4-FFF2-40B4-BE49-F238E27FC236}">
                  <a16:creationId xmlns:a16="http://schemas.microsoft.com/office/drawing/2014/main" id="{164D157D-EBE5-D4F4-1D91-9D00D5085B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1824"/>
              <a:ext cx="2448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3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3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3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3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sz="1100" b="1">
                  <a:solidFill>
                    <a:srgbClr val="003399"/>
                  </a:solidFill>
                  <a:latin typeface="Arial" charset="0"/>
                </a:rPr>
                <a:t>Non tumoral DNA      A  A  A  A  A  A</a:t>
              </a:r>
            </a:p>
          </p:txBody>
        </p:sp>
        <p:sp>
          <p:nvSpPr>
            <p:cNvPr id="6" name="Text Box 37">
              <a:extLst>
                <a:ext uri="{FF2B5EF4-FFF2-40B4-BE49-F238E27FC236}">
                  <a16:creationId xmlns:a16="http://schemas.microsoft.com/office/drawing/2014/main" id="{6C1F6A2F-6CF6-3D29-DDD3-46F3CA2614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2044"/>
              <a:ext cx="2496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3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3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3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3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sz="1100" b="1">
                  <a:solidFill>
                    <a:srgbClr val="003399"/>
                  </a:solidFill>
                  <a:latin typeface="Arial" charset="0"/>
                </a:rPr>
                <a:t>Tumoral   DNA            A  A  A  A  A  A  </a:t>
              </a:r>
            </a:p>
          </p:txBody>
        </p:sp>
        <p:sp>
          <p:nvSpPr>
            <p:cNvPr id="8" name="Text Box 39">
              <a:extLst>
                <a:ext uri="{FF2B5EF4-FFF2-40B4-BE49-F238E27FC236}">
                  <a16:creationId xmlns:a16="http://schemas.microsoft.com/office/drawing/2014/main" id="{F5DA69EC-F939-6955-56B6-7D8A8BD2D8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1632"/>
              <a:ext cx="2640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3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3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3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3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buClr>
                  <a:srgbClr val="003399"/>
                </a:buClr>
              </a:pPr>
              <a:r>
                <a:rPr lang="fr-FR" sz="1100" b="1">
                  <a:solidFill>
                    <a:srgbClr val="FF9300"/>
                  </a:solidFill>
                  <a:latin typeface="Arial" charset="0"/>
                </a:rPr>
                <a:t>MMS </a:t>
              </a:r>
              <a:r>
                <a:rPr lang="fr-FR" sz="1100" b="1" err="1">
                  <a:solidFill>
                    <a:srgbClr val="FF9300"/>
                  </a:solidFill>
                  <a:latin typeface="Arial" charset="0"/>
                </a:rPr>
                <a:t>tumor</a:t>
              </a:r>
              <a:r>
                <a:rPr lang="fr-FR" sz="1100" b="1">
                  <a:solidFill>
                    <a:srgbClr val="FF9300"/>
                  </a:solidFill>
                  <a:latin typeface="Arial" charset="0"/>
                </a:rPr>
                <a:t>: </a:t>
              </a:r>
            </a:p>
          </p:txBody>
        </p:sp>
      </p:grpSp>
      <p:grpSp>
        <p:nvGrpSpPr>
          <p:cNvPr id="9" name="Group 52">
            <a:extLst>
              <a:ext uri="{FF2B5EF4-FFF2-40B4-BE49-F238E27FC236}">
                <a16:creationId xmlns:a16="http://schemas.microsoft.com/office/drawing/2014/main" id="{401866B7-B9F3-22E5-C04F-19846990C05F}"/>
              </a:ext>
            </a:extLst>
          </p:cNvPr>
          <p:cNvGrpSpPr>
            <a:grpSpLocks/>
          </p:cNvGrpSpPr>
          <p:nvPr/>
        </p:nvGrpSpPr>
        <p:grpSpPr bwMode="auto">
          <a:xfrm>
            <a:off x="8235352" y="1565865"/>
            <a:ext cx="7800975" cy="2020888"/>
            <a:chOff x="2880" y="1632"/>
            <a:chExt cx="4368" cy="1273"/>
          </a:xfrm>
        </p:grpSpPr>
        <p:sp>
          <p:nvSpPr>
            <p:cNvPr id="10" name="Text Box 40">
              <a:extLst>
                <a:ext uri="{FF2B5EF4-FFF2-40B4-BE49-F238E27FC236}">
                  <a16:creationId xmlns:a16="http://schemas.microsoft.com/office/drawing/2014/main" id="{BFD9EBF4-8371-F950-E5A4-A58910E500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1632"/>
              <a:ext cx="2640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3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3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3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3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buClr>
                  <a:srgbClr val="003399"/>
                </a:buClr>
              </a:pPr>
              <a:r>
                <a:rPr lang="fr-FR" sz="1100" b="1">
                  <a:solidFill>
                    <a:srgbClr val="003399"/>
                  </a:solidFill>
                  <a:latin typeface="Arial" charset="0"/>
                </a:rPr>
                <a:t> </a:t>
              </a:r>
              <a:r>
                <a:rPr lang="fr-FR" sz="1100" b="1">
                  <a:solidFill>
                    <a:srgbClr val="FF9300"/>
                  </a:solidFill>
                  <a:latin typeface="Arial" charset="0"/>
                </a:rPr>
                <a:t>MSI </a:t>
              </a:r>
              <a:r>
                <a:rPr lang="fr-FR" sz="1100" b="1" err="1">
                  <a:solidFill>
                    <a:srgbClr val="FF9300"/>
                  </a:solidFill>
                  <a:latin typeface="Arial" charset="0"/>
                </a:rPr>
                <a:t>tumor</a:t>
              </a:r>
              <a:r>
                <a:rPr lang="fr-FR" sz="1100" b="1">
                  <a:solidFill>
                    <a:srgbClr val="FF9300"/>
                  </a:solidFill>
                  <a:latin typeface="Arial" charset="0"/>
                </a:rPr>
                <a:t>: </a:t>
              </a:r>
            </a:p>
          </p:txBody>
        </p:sp>
        <p:sp>
          <p:nvSpPr>
            <p:cNvPr id="11" name="Text Box 41">
              <a:extLst>
                <a:ext uri="{FF2B5EF4-FFF2-40B4-BE49-F238E27FC236}">
                  <a16:creationId xmlns:a16="http://schemas.microsoft.com/office/drawing/2014/main" id="{A91B4981-1BE1-D09C-BAB4-90B1B39EBB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1824"/>
              <a:ext cx="4368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3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3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3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3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sz="1100" b="1">
                  <a:solidFill>
                    <a:srgbClr val="003399"/>
                  </a:solidFill>
                  <a:latin typeface="Arial" charset="0"/>
                </a:rPr>
                <a:t> Non tumoral DNA     A  A  A  A  A  A</a:t>
              </a:r>
            </a:p>
          </p:txBody>
        </p:sp>
        <p:sp>
          <p:nvSpPr>
            <p:cNvPr id="21" name="Text Box 42">
              <a:extLst>
                <a:ext uri="{FF2B5EF4-FFF2-40B4-BE49-F238E27FC236}">
                  <a16:creationId xmlns:a16="http://schemas.microsoft.com/office/drawing/2014/main" id="{38D8AB82-3AB9-A389-5F73-7DE4819826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2044"/>
              <a:ext cx="2496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3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3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3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3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sz="1100" b="1">
                  <a:solidFill>
                    <a:srgbClr val="003399"/>
                  </a:solidFill>
                  <a:latin typeface="Arial" charset="0"/>
                </a:rPr>
                <a:t> Tumoral DNA.           A  A  A  A    </a:t>
              </a:r>
            </a:p>
          </p:txBody>
        </p:sp>
        <p:sp>
          <p:nvSpPr>
            <p:cNvPr id="22" name="Text Box 45">
              <a:extLst>
                <a:ext uri="{FF2B5EF4-FFF2-40B4-BE49-F238E27FC236}">
                  <a16:creationId xmlns:a16="http://schemas.microsoft.com/office/drawing/2014/main" id="{DB2F59B7-C887-FBD6-26AA-D56B02DBFB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7" y="2740"/>
              <a:ext cx="1728" cy="165"/>
            </a:xfrm>
            <a:prstGeom prst="rect">
              <a:avLst/>
            </a:prstGeom>
            <a:solidFill>
              <a:srgbClr val="CACA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3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3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3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3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sz="1100" b="1">
                  <a:solidFill>
                    <a:srgbClr val="003399"/>
                  </a:solidFill>
                  <a:latin typeface="Arial" charset="0"/>
                </a:rPr>
                <a:t> </a:t>
              </a:r>
              <a:r>
                <a:rPr lang="fr-FR" sz="1100" b="1" err="1">
                  <a:solidFill>
                    <a:srgbClr val="003399"/>
                  </a:solidFill>
                  <a:latin typeface="Arial" charset="0"/>
                </a:rPr>
                <a:t>number</a:t>
              </a:r>
              <a:r>
                <a:rPr lang="fr-FR" sz="1100" b="1">
                  <a:solidFill>
                    <a:srgbClr val="003399"/>
                  </a:solidFill>
                  <a:latin typeface="Arial" charset="0"/>
                </a:rPr>
                <a:t> of </a:t>
              </a:r>
              <a:r>
                <a:rPr lang="fr-FR" sz="1100" b="1" err="1">
                  <a:solidFill>
                    <a:srgbClr val="003399"/>
                  </a:solidFill>
                  <a:latin typeface="Arial" charset="0"/>
                </a:rPr>
                <a:t>repetitions</a:t>
              </a:r>
              <a:r>
                <a:rPr lang="fr-FR" sz="1100" b="1">
                  <a:solidFill>
                    <a:srgbClr val="003399"/>
                  </a:solidFill>
                  <a:latin typeface="Arial" charset="0"/>
                </a:rPr>
                <a:t>  </a:t>
              </a:r>
              <a:r>
                <a:rPr lang="fr-FR" sz="1100" b="1">
                  <a:solidFill>
                    <a:srgbClr val="003399"/>
                  </a:solidFill>
                  <a:latin typeface="Arial" charset="0"/>
                  <a:sym typeface="Symbol" charset="0"/>
                </a:rPr>
                <a:t></a:t>
              </a:r>
              <a:endParaRPr lang="fr-FR" sz="1100" b="1">
                <a:solidFill>
                  <a:srgbClr val="003399"/>
                </a:solidFill>
                <a:latin typeface="Arial" charset="0"/>
              </a:endParaRPr>
            </a:p>
          </p:txBody>
        </p:sp>
      </p:grpSp>
      <p:sp>
        <p:nvSpPr>
          <p:cNvPr id="2" name="Text Box 30">
            <a:extLst>
              <a:ext uri="{FF2B5EF4-FFF2-40B4-BE49-F238E27FC236}">
                <a16:creationId xmlns:a16="http://schemas.microsoft.com/office/drawing/2014/main" id="{D9576AA0-A928-67FC-5908-E2198DEA6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647" y="154734"/>
            <a:ext cx="64267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24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can microsatellite </a:t>
            </a:r>
            <a:r>
              <a:rPr lang="fr-FR" sz="2400" b="1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instability</a:t>
            </a:r>
            <a:r>
              <a:rPr lang="fr-FR" sz="24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1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fr-FR" sz="24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1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identified</a:t>
            </a:r>
            <a:r>
              <a:rPr lang="fr-FR" sz="24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7FDAD6B-B2F1-D325-1287-CC6BE91F4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70" y="906824"/>
            <a:ext cx="4568299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fr-FR" altLang="zh-CN" dirty="0">
                <a:solidFill>
                  <a:srgbClr val="003399"/>
                </a:solidFill>
                <a:ea typeface="SimSun" charset="0"/>
                <a:cs typeface="SimSun" charset="0"/>
                <a:sym typeface="Symbol" charset="0"/>
              </a:rPr>
              <a:t> </a:t>
            </a:r>
            <a:r>
              <a:rPr lang="fr-FR" altLang="zh-CN" dirty="0">
                <a:latin typeface="Calibri" panose="020F0502020204030204" pitchFamily="34" charset="0"/>
                <a:ea typeface="SimSun" charset="0"/>
                <a:cs typeface="Calibri" panose="020F0502020204030204" pitchFamily="34" charset="0"/>
                <a:sym typeface="Symbol" charset="0"/>
              </a:rPr>
              <a:t>Use of '</a:t>
            </a:r>
            <a:r>
              <a:rPr lang="fr-FR" altLang="zh-CN" dirty="0" err="1">
                <a:latin typeface="Calibri" panose="020F0502020204030204" pitchFamily="34" charset="0"/>
                <a:ea typeface="SimSun" charset="0"/>
                <a:cs typeface="Calibri" panose="020F0502020204030204" pitchFamily="34" charset="0"/>
                <a:sym typeface="Symbol" charset="0"/>
              </a:rPr>
              <a:t>snitches</a:t>
            </a:r>
            <a:r>
              <a:rPr lang="fr-FR" altLang="zh-CN" dirty="0">
                <a:latin typeface="Calibri" panose="020F0502020204030204" pitchFamily="34" charset="0"/>
                <a:ea typeface="SimSun" charset="0"/>
                <a:cs typeface="Calibri" panose="020F0502020204030204" pitchFamily="34" charset="0"/>
                <a:sym typeface="Symbol" charset="0"/>
              </a:rPr>
              <a:t>' </a:t>
            </a:r>
            <a:r>
              <a:rPr lang="fr-FR" altLang="zh-CN" dirty="0" err="1">
                <a:latin typeface="Calibri" panose="020F0502020204030204" pitchFamily="34" charset="0"/>
                <a:ea typeface="SimSun" charset="0"/>
                <a:cs typeface="Calibri" panose="020F0502020204030204" pitchFamily="34" charset="0"/>
                <a:sym typeface="Symbol" charset="0"/>
              </a:rPr>
              <a:t>distributed</a:t>
            </a:r>
            <a:r>
              <a:rPr lang="fr-FR" altLang="zh-CN" dirty="0">
                <a:latin typeface="Calibri" panose="020F0502020204030204" pitchFamily="34" charset="0"/>
                <a:ea typeface="SimSun" charset="0"/>
                <a:cs typeface="Calibri" panose="020F0502020204030204" pitchFamily="34" charset="0"/>
                <a:sym typeface="Symbol" charset="0"/>
              </a:rPr>
              <a:t> in the </a:t>
            </a:r>
            <a:r>
              <a:rPr lang="fr-FR" altLang="zh-CN" dirty="0" err="1">
                <a:latin typeface="Calibri" panose="020F0502020204030204" pitchFamily="34" charset="0"/>
                <a:ea typeface="SimSun" charset="0"/>
                <a:cs typeface="Calibri" panose="020F0502020204030204" pitchFamily="34" charset="0"/>
                <a:sym typeface="Symbol" charset="0"/>
              </a:rPr>
              <a:t>genome</a:t>
            </a:r>
            <a:r>
              <a:rPr lang="fr-FR" altLang="zh-CN" dirty="0">
                <a:latin typeface="Calibri" panose="020F0502020204030204" pitchFamily="34" charset="0"/>
                <a:ea typeface="SimSun" charset="0"/>
                <a:cs typeface="Calibri" panose="020F0502020204030204" pitchFamily="34" charset="0"/>
                <a:sym typeface="Symbol" charset="0"/>
              </a:rPr>
              <a:t>: microsatellites </a:t>
            </a:r>
          </a:p>
          <a:p>
            <a:pPr algn="just"/>
            <a:r>
              <a:rPr lang="fr-FR" altLang="zh-CN" dirty="0">
                <a:latin typeface="Calibri" panose="020F0502020204030204" pitchFamily="34" charset="0"/>
                <a:ea typeface="SimSun" charset="0"/>
                <a:cs typeface="Calibri" panose="020F0502020204030204" pitchFamily="34" charset="0"/>
                <a:sym typeface="Symbol" charset="0"/>
              </a:rPr>
              <a:t>Short single or </a:t>
            </a:r>
            <a:r>
              <a:rPr lang="fr-FR" altLang="zh-CN" dirty="0" err="1">
                <a:latin typeface="Calibri" panose="020F0502020204030204" pitchFamily="34" charset="0"/>
                <a:ea typeface="SimSun" charset="0"/>
                <a:cs typeface="Calibri" panose="020F0502020204030204" pitchFamily="34" charset="0"/>
                <a:sym typeface="Symbol" charset="0"/>
              </a:rPr>
              <a:t>dinucleotide</a:t>
            </a:r>
            <a:r>
              <a:rPr lang="fr-FR" altLang="zh-CN" dirty="0">
                <a:latin typeface="Calibri" panose="020F0502020204030204" pitchFamily="34" charset="0"/>
                <a:ea typeface="SimSun" charset="0"/>
                <a:cs typeface="Calibri" panose="020F0502020204030204" pitchFamily="34" charset="0"/>
                <a:sym typeface="Symbol" charset="0"/>
              </a:rPr>
              <a:t> non-</a:t>
            </a:r>
            <a:r>
              <a:rPr lang="fr-FR" altLang="zh-CN" dirty="0" err="1">
                <a:latin typeface="Calibri" panose="020F0502020204030204" pitchFamily="34" charset="0"/>
                <a:ea typeface="SimSun" charset="0"/>
                <a:cs typeface="Calibri" panose="020F0502020204030204" pitchFamily="34" charset="0"/>
                <a:sym typeface="Symbol" charset="0"/>
              </a:rPr>
              <a:t>coding</a:t>
            </a:r>
            <a:r>
              <a:rPr lang="fr-FR" altLang="zh-CN" dirty="0">
                <a:latin typeface="Calibri" panose="020F0502020204030204" pitchFamily="34" charset="0"/>
                <a:ea typeface="SimSun" charset="0"/>
                <a:cs typeface="Calibri" panose="020F0502020204030204" pitchFamily="34" charset="0"/>
                <a:sym typeface="Symbol" charset="0"/>
              </a:rPr>
              <a:t> </a:t>
            </a:r>
            <a:r>
              <a:rPr lang="fr-FR" altLang="zh-CN" dirty="0" err="1">
                <a:latin typeface="Calibri" panose="020F0502020204030204" pitchFamily="34" charset="0"/>
                <a:ea typeface="SimSun" charset="0"/>
                <a:cs typeface="Calibri" panose="020F0502020204030204" pitchFamily="34" charset="0"/>
                <a:sym typeface="Symbol" charset="0"/>
              </a:rPr>
              <a:t>repeats</a:t>
            </a:r>
            <a:endParaRPr lang="fr-FR" altLang="zh-CN" dirty="0">
              <a:latin typeface="Calibri" panose="020F0502020204030204" pitchFamily="34" charset="0"/>
              <a:ea typeface="SimSun" charset="0"/>
              <a:cs typeface="Calibri" panose="020F0502020204030204" pitchFamily="34" charset="0"/>
              <a:sym typeface="Symbol" charset="0"/>
            </a:endParaRPr>
          </a:p>
          <a:p>
            <a:pPr algn="just"/>
            <a:r>
              <a:rPr lang="fr-FR" altLang="zh-CN" dirty="0" err="1">
                <a:latin typeface="Calibri" panose="020F0502020204030204" pitchFamily="34" charset="0"/>
                <a:ea typeface="SimSun" charset="0"/>
                <a:cs typeface="Calibri" panose="020F0502020204030204" pitchFamily="34" charset="0"/>
                <a:sym typeface="Symbol" charset="0"/>
              </a:rPr>
              <a:t>Preferential</a:t>
            </a:r>
            <a:r>
              <a:rPr lang="fr-FR" altLang="zh-CN" dirty="0">
                <a:latin typeface="Calibri" panose="020F0502020204030204" pitchFamily="34" charset="0"/>
                <a:ea typeface="SimSun" charset="0"/>
                <a:cs typeface="Calibri" panose="020F0502020204030204" pitchFamily="34" charset="0"/>
                <a:sym typeface="Symbol" charset="0"/>
              </a:rPr>
              <a:t> </a:t>
            </a:r>
            <a:r>
              <a:rPr lang="fr-FR" altLang="zh-CN" dirty="0" err="1">
                <a:latin typeface="Calibri" panose="020F0502020204030204" pitchFamily="34" charset="0"/>
                <a:ea typeface="SimSun" charset="0"/>
                <a:cs typeface="Calibri" panose="020F0502020204030204" pitchFamily="34" charset="0"/>
                <a:sym typeface="Symbol" charset="0"/>
              </a:rPr>
              <a:t>targets</a:t>
            </a:r>
            <a:r>
              <a:rPr lang="fr-FR" altLang="zh-CN" dirty="0">
                <a:latin typeface="Calibri" panose="020F0502020204030204" pitchFamily="34" charset="0"/>
                <a:ea typeface="SimSun" charset="0"/>
                <a:cs typeface="Calibri" panose="020F0502020204030204" pitchFamily="34" charset="0"/>
                <a:sym typeface="Symbol" charset="0"/>
              </a:rPr>
              <a:t> of DNA </a:t>
            </a:r>
            <a:r>
              <a:rPr lang="fr-FR" altLang="zh-CN" dirty="0" err="1">
                <a:latin typeface="Calibri" panose="020F0502020204030204" pitchFamily="34" charset="0"/>
                <a:ea typeface="SimSun" charset="0"/>
                <a:cs typeface="Calibri" panose="020F0502020204030204" pitchFamily="34" charset="0"/>
                <a:sym typeface="Symbol" charset="0"/>
              </a:rPr>
              <a:t>replication</a:t>
            </a:r>
            <a:r>
              <a:rPr lang="fr-FR" altLang="zh-CN" dirty="0">
                <a:latin typeface="Calibri" panose="020F0502020204030204" pitchFamily="34" charset="0"/>
                <a:ea typeface="SimSun" charset="0"/>
                <a:cs typeface="Calibri" panose="020F0502020204030204" pitchFamily="34" charset="0"/>
                <a:sym typeface="Symbol" charset="0"/>
              </a:rPr>
              <a:t> </a:t>
            </a:r>
            <a:r>
              <a:rPr lang="fr-FR" altLang="zh-CN" dirty="0" err="1">
                <a:latin typeface="Calibri" panose="020F0502020204030204" pitchFamily="34" charset="0"/>
                <a:ea typeface="SimSun" charset="0"/>
                <a:cs typeface="Calibri" panose="020F0502020204030204" pitchFamily="34" charset="0"/>
                <a:sym typeface="Symbol" charset="0"/>
              </a:rPr>
              <a:t>errors</a:t>
            </a:r>
            <a:endParaRPr lang="fr-FR" dirty="0">
              <a:latin typeface="Calibri" panose="020F0502020204030204" pitchFamily="34" charset="0"/>
              <a:ea typeface="SimSun" charset="0"/>
              <a:cs typeface="Calibri" panose="020F0502020204030204" pitchFamily="34" charset="0"/>
              <a:sym typeface="Symbol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DAB6D0C-CB73-8084-9A12-A07C90B2C397}"/>
              </a:ext>
            </a:extLst>
          </p:cNvPr>
          <p:cNvSpPr txBox="1"/>
          <p:nvPr/>
        </p:nvSpPr>
        <p:spPr>
          <a:xfrm>
            <a:off x="7057860" y="5841533"/>
            <a:ext cx="37749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r-FR" sz="18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  <a:r>
              <a:rPr lang="fr-FR" sz="18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normal DNA/tumoral DNA profiles</a:t>
            </a:r>
          </a:p>
        </p:txBody>
      </p:sp>
    </p:spTree>
    <p:extLst>
      <p:ext uri="{BB962C8B-B14F-4D97-AF65-F5344CB8AC3E}">
        <p14:creationId xmlns:p14="http://schemas.microsoft.com/office/powerpoint/2010/main" val="973654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8048" y="84677"/>
            <a:ext cx="10515600" cy="698500"/>
          </a:xfrm>
        </p:spPr>
        <p:txBody>
          <a:bodyPr>
            <a:normAutofit/>
          </a:bodyPr>
          <a:lstStyle/>
          <a:p>
            <a:pPr algn="ctr"/>
            <a:r>
              <a:rPr lang="en-GB" sz="3200" b="1" noProof="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MOLECULAR TEST MSI-MSS</a:t>
            </a:r>
            <a:endParaRPr lang="en-GB" sz="3200" noProof="0" dirty="0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828" y="1539264"/>
            <a:ext cx="4781262" cy="29479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84508" y="881566"/>
            <a:ext cx="3577069" cy="138499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Stable RER phenotype </a:t>
            </a:r>
          </a:p>
          <a:p>
            <a:r>
              <a:rPr lang="en-GB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GB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icro</a:t>
            </a:r>
            <a:r>
              <a:rPr lang="en-GB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atellite</a:t>
            </a:r>
            <a:r>
              <a:rPr lang="en-GB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table</a:t>
            </a:r>
          </a:p>
          <a:p>
            <a:r>
              <a:rPr lang="en-GB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MSS status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87221" y="4526554"/>
            <a:ext cx="27507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accent6">
                    <a:lumMod val="75000"/>
                  </a:schemeClr>
                </a:solidFill>
              </a:rPr>
              <a:t>green </a:t>
            </a:r>
            <a:r>
              <a:rPr lang="fr-FR" sz="1600" dirty="0" err="1">
                <a:solidFill>
                  <a:schemeClr val="accent6">
                    <a:lumMod val="75000"/>
                  </a:schemeClr>
                </a:solidFill>
              </a:rPr>
              <a:t>curve</a:t>
            </a:r>
            <a:r>
              <a:rPr lang="fr-FR" sz="1600" dirty="0"/>
              <a:t>: normal tissue</a:t>
            </a:r>
          </a:p>
          <a:p>
            <a:r>
              <a:rPr lang="fr-FR" sz="1600" dirty="0" err="1">
                <a:solidFill>
                  <a:srgbClr val="0432FF"/>
                </a:solidFill>
              </a:rPr>
              <a:t>blue</a:t>
            </a:r>
            <a:r>
              <a:rPr lang="fr-FR" sz="1600" dirty="0">
                <a:solidFill>
                  <a:srgbClr val="0432FF"/>
                </a:solidFill>
              </a:rPr>
              <a:t> </a:t>
            </a:r>
            <a:r>
              <a:rPr lang="fr-FR" sz="1600" dirty="0" err="1">
                <a:solidFill>
                  <a:srgbClr val="0432FF"/>
                </a:solidFill>
              </a:rPr>
              <a:t>curve</a:t>
            </a:r>
            <a:r>
              <a:rPr lang="fr-FR" sz="1600" dirty="0">
                <a:solidFill>
                  <a:srgbClr val="0432FF"/>
                </a:solidFill>
              </a:rPr>
              <a:t>: </a:t>
            </a:r>
            <a:r>
              <a:rPr lang="fr-FR" sz="1600" dirty="0" err="1"/>
              <a:t>tumour</a:t>
            </a:r>
            <a:r>
              <a:rPr lang="fr-FR" sz="1600" dirty="0"/>
              <a:t> tissue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B13694E-2518-D95C-BB0B-2CDBDE3B1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889" y="1700254"/>
            <a:ext cx="4518169" cy="278698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6AC5C0F-3418-0689-AA94-F64DC1706F41}"/>
              </a:ext>
            </a:extLst>
          </p:cNvPr>
          <p:cNvSpPr txBox="1"/>
          <p:nvPr/>
        </p:nvSpPr>
        <p:spPr>
          <a:xfrm>
            <a:off x="409433" y="881566"/>
            <a:ext cx="3959086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Unstable RER phenotype </a:t>
            </a:r>
            <a:r>
              <a:rPr lang="en-GB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GB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icro</a:t>
            </a:r>
            <a:r>
              <a:rPr lang="en-GB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atellite</a:t>
            </a:r>
            <a:r>
              <a:rPr lang="en-GB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nstable </a:t>
            </a:r>
          </a:p>
          <a:p>
            <a:r>
              <a:rPr lang="en-GB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MSI status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3008C84B-F52B-2751-927B-B9072CE77A54}"/>
              </a:ext>
            </a:extLst>
          </p:cNvPr>
          <p:cNvCxnSpPr/>
          <p:nvPr/>
        </p:nvCxnSpPr>
        <p:spPr>
          <a:xfrm>
            <a:off x="6196084" y="873454"/>
            <a:ext cx="0" cy="32754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54561878-30D4-C7FD-8A11-52F7003306F8}"/>
              </a:ext>
            </a:extLst>
          </p:cNvPr>
          <p:cNvSpPr txBox="1"/>
          <p:nvPr/>
        </p:nvSpPr>
        <p:spPr>
          <a:xfrm>
            <a:off x="185385" y="4526554"/>
            <a:ext cx="1116841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1998 consensus conference:</a:t>
            </a:r>
          </a:p>
          <a:p>
            <a:r>
              <a:rPr lang="en-GB" sz="1400" dirty="0"/>
              <a:t>Panel of 5 microsatellite markers :</a:t>
            </a:r>
          </a:p>
          <a:p>
            <a:r>
              <a:rPr lang="en-GB" sz="1400" dirty="0"/>
              <a:t>D2S123/AFM093Xh3 , D5S346/LNS , D17S250/</a:t>
            </a:r>
            <a:r>
              <a:rPr lang="en-GB" sz="1400" dirty="0" err="1"/>
              <a:t>MFd</a:t>
            </a:r>
            <a:r>
              <a:rPr lang="en-GB" sz="1400" dirty="0"/>
              <a:t> , BAT25 and BAT 26</a:t>
            </a:r>
          </a:p>
          <a:p>
            <a:endParaRPr lang="en-GB" sz="1400" dirty="0"/>
          </a:p>
          <a:p>
            <a:r>
              <a:rPr lang="en-GB" sz="1400" dirty="0"/>
              <a:t>NCI panel proposed in 2004 (PENTAPLEX PCR):</a:t>
            </a:r>
          </a:p>
          <a:p>
            <a:r>
              <a:rPr lang="en-GB" sz="1400" dirty="0"/>
              <a:t>5 of the following 7 single-nucleotide markers: BAT25, BAT26, BAT40, NR21, NR22, NR24 and NR27</a:t>
            </a:r>
          </a:p>
          <a:p>
            <a:endParaRPr lang="en-GB" sz="1400" dirty="0"/>
          </a:p>
          <a:p>
            <a:r>
              <a:rPr lang="en-GB" sz="1400" dirty="0"/>
              <a:t>Panel carried out in Rouen University Hospital:</a:t>
            </a:r>
          </a:p>
          <a:p>
            <a:r>
              <a:rPr lang="en-GB" sz="1400" dirty="0"/>
              <a:t>7 monomorphic microsatellite markers (BAT25, BAT26, BAT40, NR21, NR22, NR24 and NR27) combined with a panel of 4 polymorphic microsatellite markers (D2S123/AFM093xh3, D5S346/LNS, D17S250/</a:t>
            </a:r>
            <a:r>
              <a:rPr lang="en-GB" sz="1400" dirty="0" err="1"/>
              <a:t>MFd</a:t>
            </a:r>
            <a:r>
              <a:rPr lang="en-GB" sz="1400" dirty="0"/>
              <a:t> and TGFβ RII)</a:t>
            </a:r>
          </a:p>
        </p:txBody>
      </p:sp>
    </p:spTree>
    <p:extLst>
      <p:ext uri="{BB962C8B-B14F-4D97-AF65-F5344CB8AC3E}">
        <p14:creationId xmlns:p14="http://schemas.microsoft.com/office/powerpoint/2010/main" val="1807932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E9674B2-9DC3-B15A-EABA-622DE2225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1700" y="215656"/>
            <a:ext cx="4507089" cy="181129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0816F8A-0A71-5593-CE7B-15169D79412C}"/>
              </a:ext>
            </a:extLst>
          </p:cNvPr>
          <p:cNvSpPr txBox="1"/>
          <p:nvPr/>
        </p:nvSpPr>
        <p:spPr>
          <a:xfrm>
            <a:off x="349956" y="295022"/>
            <a:ext cx="5741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MSI </a:t>
            </a:r>
            <a:r>
              <a:rPr lang="fr-FR" sz="28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status</a:t>
            </a:r>
            <a:r>
              <a:rPr lang="fr-FR" sz="28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</a:t>
            </a:r>
            <a:r>
              <a:rPr lang="fr-FR" sz="28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fr-FR" sz="28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analysed</a:t>
            </a:r>
            <a:r>
              <a:rPr lang="fr-FR" sz="28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</a:t>
            </a:r>
            <a:r>
              <a:rPr lang="fr-FR" sz="28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NGS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C5E8842-DA79-107A-55F6-AC198894C43C}"/>
              </a:ext>
            </a:extLst>
          </p:cNvPr>
          <p:cNvSpPr txBox="1"/>
          <p:nvPr/>
        </p:nvSpPr>
        <p:spPr>
          <a:xfrm>
            <a:off x="7730067" y="2203966"/>
            <a:ext cx="3863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MSIdetect</a:t>
            </a:r>
            <a:r>
              <a:rPr lang="fr-FR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displays 100% </a:t>
            </a:r>
            <a:r>
              <a:rPr lang="fr-FR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specificity</a:t>
            </a:r>
            <a:r>
              <a:rPr lang="fr-FR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96.3% </a:t>
            </a:r>
            <a:r>
              <a:rPr lang="fr-FR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sensitivity</a:t>
            </a:r>
            <a:endParaRPr lang="fr-FR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C09302E-ACD2-D5EE-11F2-902BCE3ACC52}"/>
              </a:ext>
            </a:extLst>
          </p:cNvPr>
          <p:cNvSpPr txBox="1"/>
          <p:nvPr/>
        </p:nvSpPr>
        <p:spPr>
          <a:xfrm>
            <a:off x="7408333" y="2954344"/>
            <a:ext cx="45070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Marques AC, </a:t>
            </a:r>
            <a:r>
              <a:rPr lang="fr-FR" sz="1200" i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 al </a:t>
            </a:r>
            <a:r>
              <a:rPr lang="fr-FR" sz="12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(2022) </a:t>
            </a:r>
            <a:r>
              <a:rPr lang="fr-FR" sz="120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Improved</a:t>
            </a:r>
            <a:r>
              <a:rPr lang="fr-FR" sz="12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NGS-</a:t>
            </a:r>
            <a:r>
              <a:rPr lang="fr-FR" sz="120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based</a:t>
            </a:r>
            <a:r>
              <a:rPr lang="fr-FR" sz="12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detection</a:t>
            </a:r>
            <a:r>
              <a:rPr lang="fr-FR" sz="12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 microsatellite </a:t>
            </a:r>
            <a:r>
              <a:rPr lang="fr-FR" sz="120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instability</a:t>
            </a:r>
            <a:r>
              <a:rPr lang="fr-FR" sz="12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using</a:t>
            </a:r>
            <a:r>
              <a:rPr lang="fr-FR" sz="12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tumor-only</a:t>
            </a:r>
            <a:r>
              <a:rPr lang="fr-FR" sz="12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data.</a:t>
            </a:r>
          </a:p>
          <a:p>
            <a:r>
              <a:rPr lang="fr-FR" sz="12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Front. </a:t>
            </a:r>
            <a:r>
              <a:rPr lang="fr-FR" sz="120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Oncol</a:t>
            </a:r>
            <a:r>
              <a:rPr lang="fr-FR" sz="12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12:969238.</a:t>
            </a:r>
          </a:p>
          <a:p>
            <a:r>
              <a:rPr lang="fr-FR" sz="120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fr-FR" sz="12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10.3389/fonc.2022.969238</a:t>
            </a:r>
          </a:p>
        </p:txBody>
      </p:sp>
      <p:pic>
        <p:nvPicPr>
          <p:cNvPr id="12" name="Image 11" descr="Une image contenant capture d’écran, diagramme, Police, texte&#10;&#10;Description générée automatiquement">
            <a:extLst>
              <a:ext uri="{FF2B5EF4-FFF2-40B4-BE49-F238E27FC236}">
                <a16:creationId xmlns:a16="http://schemas.microsoft.com/office/drawing/2014/main" id="{38D46FDC-82DC-30F9-4EB3-78A7DB017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1178662"/>
            <a:ext cx="7048500" cy="13716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0494D47-DA2F-CEBE-E71D-CDD8C003F13F}"/>
              </a:ext>
            </a:extLst>
          </p:cNvPr>
          <p:cNvSpPr txBox="1"/>
          <p:nvPr/>
        </p:nvSpPr>
        <p:spPr>
          <a:xfrm>
            <a:off x="349956" y="6451403"/>
            <a:ext cx="50687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Methods Mol Biol. 2020 ; 2055: 119–132. doi:10.1007/978-1-4939-9773-2_5 </a:t>
            </a:r>
          </a:p>
        </p:txBody>
      </p:sp>
      <p:pic>
        <p:nvPicPr>
          <p:cNvPr id="17" name="Image 16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B1E6807D-3347-7DA5-904D-A85F52BC2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422" y="3146294"/>
            <a:ext cx="5265561" cy="2947335"/>
          </a:xfrm>
          <a:prstGeom prst="rect">
            <a:avLst/>
          </a:prstGeom>
        </p:spPr>
      </p:pic>
      <p:pic>
        <p:nvPicPr>
          <p:cNvPr id="19" name="Image 18" descr="Une image contenant texte, capture d’écran, diagramme, Police&#10;&#10;Description générée automatiquement">
            <a:extLst>
              <a:ext uri="{FF2B5EF4-FFF2-40B4-BE49-F238E27FC236}">
                <a16:creationId xmlns:a16="http://schemas.microsoft.com/office/drawing/2014/main" id="{30AE87FD-5EAB-B53C-CF13-D82C8ADD56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982962"/>
            <a:ext cx="5362222" cy="266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057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 Immunohistochemistry</a:t>
            </a:r>
            <a:br>
              <a:rPr lang="en-GB" noProof="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noProof="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MMR testing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889991-D3C1-64DF-9D97-EF6219A336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400" noProof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MMR proteins: How and why should they be detected in 2024?</a:t>
            </a:r>
            <a:endParaRPr lang="en-GB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07361"/>
            <a:ext cx="1838476" cy="320111"/>
          </a:xfrm>
          <a:prstGeom prst="rect">
            <a:avLst/>
          </a:prstGeom>
        </p:spPr>
      </p:pic>
      <p:pic>
        <p:nvPicPr>
          <p:cNvPr id="5" name="Imagem 6">
            <a:extLst>
              <a:ext uri="{FF2B5EF4-FFF2-40B4-BE49-F238E27FC236}">
                <a16:creationId xmlns:a16="http://schemas.microsoft.com/office/drawing/2014/main" id="{058CA644-11BE-6EDB-E0FD-53837C9DB41A}"/>
              </a:ext>
            </a:extLst>
          </p:cNvPr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172" y="14249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01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Text Box 2"/>
          <p:cNvSpPr txBox="1">
            <a:spLocks noChangeArrowheads="1"/>
          </p:cNvSpPr>
          <p:nvPr/>
        </p:nvSpPr>
        <p:spPr bwMode="auto">
          <a:xfrm>
            <a:off x="481013" y="260350"/>
            <a:ext cx="8572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ja-JP" sz="2400" b="1" err="1">
                <a:solidFill>
                  <a:srgbClr val="0432FF"/>
                </a:solidFill>
                <a:latin typeface="+mn-lt"/>
              </a:rPr>
              <a:t>Detect</a:t>
            </a:r>
            <a:r>
              <a:rPr lang="fr-FR" altLang="ja-JP" sz="2400" b="1">
                <a:solidFill>
                  <a:srgbClr val="0432FF"/>
                </a:solidFill>
                <a:latin typeface="+mn-lt"/>
              </a:rPr>
              <a:t> the 4 MMR </a:t>
            </a:r>
            <a:r>
              <a:rPr lang="fr-FR" altLang="ja-JP" sz="2400" b="1" err="1">
                <a:solidFill>
                  <a:srgbClr val="0432FF"/>
                </a:solidFill>
                <a:latin typeface="+mn-lt"/>
              </a:rPr>
              <a:t>proteins</a:t>
            </a:r>
            <a:r>
              <a:rPr lang="fr-FR" altLang="ja-JP" sz="2400" b="1">
                <a:solidFill>
                  <a:srgbClr val="0432FF"/>
                </a:solidFill>
                <a:latin typeface="+mn-lt"/>
              </a:rPr>
              <a:t> by </a:t>
            </a:r>
            <a:r>
              <a:rPr lang="fr-FR" altLang="ja-JP" sz="2400" b="1" err="1">
                <a:solidFill>
                  <a:srgbClr val="0432FF"/>
                </a:solidFill>
                <a:latin typeface="+mn-lt"/>
              </a:rPr>
              <a:t>immunohistochemistry</a:t>
            </a:r>
            <a:r>
              <a:rPr lang="fr-FR" altLang="ja-JP" sz="2400" b="1">
                <a:solidFill>
                  <a:srgbClr val="0432FF"/>
                </a:solidFill>
                <a:latin typeface="+mn-lt"/>
              </a:rPr>
              <a:t> </a:t>
            </a:r>
          </a:p>
        </p:txBody>
      </p:sp>
      <p:sp>
        <p:nvSpPr>
          <p:cNvPr id="210947" name="Rectangle 6"/>
          <p:cNvSpPr>
            <a:spLocks noChangeArrowheads="1"/>
          </p:cNvSpPr>
          <p:nvPr/>
        </p:nvSpPr>
        <p:spPr bwMode="auto">
          <a:xfrm>
            <a:off x="195903" y="886911"/>
            <a:ext cx="97726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fr-FR" altLang="zh-CN" dirty="0" err="1">
                <a:ea typeface="SimSun" charset="0"/>
                <a:cs typeface="SimSun" charset="0"/>
                <a:sym typeface="Symbol" charset="0"/>
              </a:rPr>
              <a:t>Study</a:t>
            </a:r>
            <a:r>
              <a:rPr lang="fr-FR" altLang="zh-CN" dirty="0">
                <a:ea typeface="SimSun" charset="0"/>
                <a:cs typeface="SimSun" charset="0"/>
                <a:sym typeface="Symbol" charset="0"/>
              </a:rPr>
              <a:t> of tissue expression of DNA </a:t>
            </a:r>
            <a:r>
              <a:rPr lang="fr-FR" altLang="zh-CN" dirty="0" err="1">
                <a:ea typeface="SimSun" charset="0"/>
                <a:cs typeface="SimSun" charset="0"/>
                <a:sym typeface="Symbol" charset="0"/>
              </a:rPr>
              <a:t>mismatch</a:t>
            </a:r>
            <a:r>
              <a:rPr lang="fr-FR" altLang="zh-CN" dirty="0">
                <a:ea typeface="SimSun" charset="0"/>
                <a:cs typeface="SimSun" charset="0"/>
                <a:sym typeface="Symbol" charset="0"/>
              </a:rPr>
              <a:t> </a:t>
            </a:r>
            <a:r>
              <a:rPr lang="fr-FR" altLang="zh-CN" dirty="0" err="1">
                <a:ea typeface="SimSun" charset="0"/>
                <a:cs typeface="SimSun" charset="0"/>
                <a:sym typeface="Symbol" charset="0"/>
              </a:rPr>
              <a:t>repair</a:t>
            </a:r>
            <a:r>
              <a:rPr lang="fr-FR" altLang="zh-CN" dirty="0">
                <a:ea typeface="SimSun" charset="0"/>
                <a:cs typeface="SimSun" charset="0"/>
                <a:sym typeface="Symbol" charset="0"/>
              </a:rPr>
              <a:t> </a:t>
            </a:r>
            <a:r>
              <a:rPr lang="fr-FR" altLang="zh-CN" dirty="0" err="1">
                <a:ea typeface="SimSun" charset="0"/>
                <a:cs typeface="SimSun" charset="0"/>
                <a:sym typeface="Symbol" charset="0"/>
              </a:rPr>
              <a:t>proteins</a:t>
            </a:r>
            <a:r>
              <a:rPr lang="fr-FR" altLang="zh-CN" dirty="0">
                <a:ea typeface="SimSun" charset="0"/>
                <a:cs typeface="SimSun" charset="0"/>
                <a:sym typeface="Symbol" charset="0"/>
              </a:rPr>
              <a:t> </a:t>
            </a:r>
            <a:r>
              <a:rPr lang="fr-FR" altLang="zh-CN" dirty="0" err="1">
                <a:ea typeface="SimSun" charset="0"/>
                <a:cs typeface="SimSun" charset="0"/>
                <a:sym typeface="Symbol" charset="0"/>
              </a:rPr>
              <a:t>from</a:t>
            </a:r>
            <a:r>
              <a:rPr lang="fr-FR" altLang="zh-CN" dirty="0">
                <a:ea typeface="SimSun" charset="0"/>
                <a:cs typeface="SimSun" charset="0"/>
                <a:sym typeface="Symbol" charset="0"/>
              </a:rPr>
              <a:t> a </a:t>
            </a:r>
            <a:r>
              <a:rPr lang="fr-FR" altLang="zh-CN" dirty="0" err="1">
                <a:ea typeface="SimSun" charset="0"/>
                <a:cs typeface="SimSun" charset="0"/>
                <a:sym typeface="Symbol" charset="0"/>
              </a:rPr>
              <a:t>histological</a:t>
            </a:r>
            <a:r>
              <a:rPr lang="fr-FR" altLang="zh-CN" dirty="0">
                <a:ea typeface="SimSun" charset="0"/>
                <a:cs typeface="SimSun" charset="0"/>
                <a:sym typeface="Symbol" charset="0"/>
              </a:rPr>
              <a:t> section</a:t>
            </a:r>
            <a:endParaRPr lang="fr-FR" altLang="zh-CN" i="1" dirty="0">
              <a:ea typeface="SimSun" charset="0"/>
              <a:cs typeface="SimSun" charset="0"/>
              <a:sym typeface="Symbol" charset="0"/>
            </a:endParaRPr>
          </a:p>
        </p:txBody>
      </p:sp>
      <p:sp>
        <p:nvSpPr>
          <p:cNvPr id="210949" name="Rectangle 6"/>
          <p:cNvSpPr>
            <a:spLocks noChangeArrowheads="1"/>
          </p:cNvSpPr>
          <p:nvPr/>
        </p:nvSpPr>
        <p:spPr bwMode="auto">
          <a:xfrm>
            <a:off x="5076825" y="3720949"/>
            <a:ext cx="7115175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fr-FR" altLang="zh-CN" dirty="0">
                <a:ea typeface="SimSun" charset="0"/>
                <a:cs typeface="SimSun" charset="0"/>
                <a:sym typeface="Symbol" charset="0"/>
              </a:rPr>
              <a:t> </a:t>
            </a:r>
            <a:r>
              <a:rPr lang="fr-FR" altLang="zh-CN" sz="2000" dirty="0" err="1">
                <a:ea typeface="SimSun" charset="0"/>
                <a:cs typeface="SimSun" charset="0"/>
                <a:sym typeface="Symbol" charset="0"/>
              </a:rPr>
              <a:t>Antibodies</a:t>
            </a:r>
            <a:r>
              <a:rPr lang="fr-FR" altLang="zh-CN" sz="2000" dirty="0">
                <a:ea typeface="SimSun" charset="0"/>
                <a:cs typeface="SimSun" charset="0"/>
                <a:sym typeface="Symbol" charset="0"/>
              </a:rPr>
              <a:t> </a:t>
            </a:r>
            <a:r>
              <a:rPr lang="fr-FR" altLang="zh-CN" sz="2000" dirty="0" err="1">
                <a:ea typeface="SimSun" charset="0"/>
                <a:cs typeface="SimSun" charset="0"/>
                <a:sym typeface="Symbol" charset="0"/>
              </a:rPr>
              <a:t>used</a:t>
            </a:r>
            <a:r>
              <a:rPr lang="fr-FR" altLang="zh-CN" sz="2000" dirty="0">
                <a:ea typeface="SimSun" charset="0"/>
                <a:cs typeface="SimSun" charset="0"/>
                <a:sym typeface="Symbol" charset="0"/>
              </a:rPr>
              <a:t> in Rouen </a:t>
            </a:r>
            <a:r>
              <a:rPr lang="fr-FR" altLang="zh-CN" sz="2000" dirty="0" err="1">
                <a:ea typeface="SimSun" charset="0"/>
                <a:cs typeface="SimSun" charset="0"/>
                <a:sym typeface="Symbol" charset="0"/>
              </a:rPr>
              <a:t>University</a:t>
            </a:r>
            <a:r>
              <a:rPr lang="fr-FR" altLang="zh-CN" sz="2000" dirty="0">
                <a:ea typeface="SimSun" charset="0"/>
                <a:cs typeface="SimSun" charset="0"/>
                <a:sym typeface="Symbol" charset="0"/>
              </a:rPr>
              <a:t> Hospital:</a:t>
            </a:r>
          </a:p>
          <a:p>
            <a:pPr algn="just"/>
            <a:endParaRPr lang="fr-FR" altLang="zh-CN" sz="2000" dirty="0">
              <a:ea typeface="SimSun" charset="0"/>
              <a:cs typeface="SimSun" charset="0"/>
              <a:sym typeface="Symbol" charset="0"/>
            </a:endParaRPr>
          </a:p>
          <a:p>
            <a:pPr marL="1143000" lvl="2" indent="-228600" algn="just"/>
            <a:r>
              <a:rPr lang="fr-FR" altLang="zh-CN" dirty="0">
                <a:ea typeface="SimSun" charset="0"/>
                <a:cs typeface="SimSun" charset="0"/>
                <a:sym typeface="Symbol" charset="0"/>
              </a:rPr>
              <a:t>MLH1 : ROCHE VENTANA, clone : M1, </a:t>
            </a:r>
            <a:r>
              <a:rPr lang="fr-FR" altLang="zh-CN" dirty="0" err="1">
                <a:ea typeface="SimSun" charset="0"/>
                <a:cs typeface="SimSun" charset="0"/>
                <a:sym typeface="Symbol" charset="0"/>
              </a:rPr>
              <a:t>prediluted</a:t>
            </a:r>
            <a:endParaRPr lang="fr-FR" altLang="zh-CN" dirty="0">
              <a:ea typeface="SimSun" charset="0"/>
              <a:cs typeface="SimSun" charset="0"/>
              <a:sym typeface="Symbol" charset="0"/>
            </a:endParaRPr>
          </a:p>
          <a:p>
            <a:pPr marL="1143000" lvl="2" indent="-228600" algn="just"/>
            <a:endParaRPr lang="fr-FR" altLang="zh-CN" dirty="0">
              <a:ea typeface="SimSun" charset="0"/>
              <a:cs typeface="SimSun" charset="0"/>
              <a:sym typeface="Symbol" charset="0"/>
            </a:endParaRPr>
          </a:p>
          <a:p>
            <a:pPr marL="1143000" lvl="2" indent="-228600" algn="just"/>
            <a:r>
              <a:rPr lang="fr-FR" altLang="zh-CN" dirty="0">
                <a:ea typeface="SimSun" charset="0"/>
                <a:cs typeface="SimSun" charset="0"/>
                <a:sym typeface="Symbol" charset="0"/>
              </a:rPr>
              <a:t>MSH2 : ROCHE VENTANA, clone : G219-1129, </a:t>
            </a:r>
            <a:r>
              <a:rPr lang="fr-FR" altLang="zh-CN" dirty="0" err="1">
                <a:ea typeface="SimSun" charset="0"/>
                <a:cs typeface="SimSun" charset="0"/>
                <a:sym typeface="Symbol" charset="0"/>
              </a:rPr>
              <a:t>prediluted</a:t>
            </a:r>
            <a:endParaRPr lang="fr-FR" altLang="zh-CN" dirty="0">
              <a:ea typeface="SimSun" charset="0"/>
              <a:cs typeface="SimSun" charset="0"/>
              <a:sym typeface="Symbol" charset="0"/>
            </a:endParaRPr>
          </a:p>
          <a:p>
            <a:pPr marL="1143000" lvl="2" indent="-228600" algn="just"/>
            <a:endParaRPr lang="fr-FR" altLang="zh-CN" dirty="0">
              <a:ea typeface="SimSun" charset="0"/>
              <a:cs typeface="SimSun" charset="0"/>
              <a:sym typeface="Symbol" charset="0"/>
            </a:endParaRPr>
          </a:p>
          <a:p>
            <a:pPr marL="1143000" lvl="2" indent="-228600" algn="just"/>
            <a:r>
              <a:rPr lang="fr-FR" altLang="zh-CN" dirty="0">
                <a:ea typeface="SimSun" charset="0"/>
                <a:cs typeface="SimSun" charset="0"/>
                <a:sym typeface="Symbol" charset="0"/>
              </a:rPr>
              <a:t>MSH6 : ROCHE VENTANA, clone : SP93, </a:t>
            </a:r>
            <a:r>
              <a:rPr lang="fr-FR" altLang="zh-CN" dirty="0" err="1">
                <a:ea typeface="SimSun" charset="0"/>
                <a:cs typeface="SimSun" charset="0"/>
                <a:sym typeface="Symbol" charset="0"/>
              </a:rPr>
              <a:t>prediluted</a:t>
            </a:r>
            <a:endParaRPr lang="fr-FR" altLang="zh-CN" dirty="0">
              <a:ea typeface="SimSun" charset="0"/>
              <a:cs typeface="SimSun" charset="0"/>
              <a:sym typeface="Symbol" charset="0"/>
            </a:endParaRPr>
          </a:p>
          <a:p>
            <a:pPr marL="1143000" lvl="2" indent="-228600" algn="just"/>
            <a:endParaRPr lang="fr-FR" altLang="zh-CN" dirty="0">
              <a:ea typeface="SimSun" charset="0"/>
              <a:cs typeface="SimSun" charset="0"/>
              <a:sym typeface="Symbol" charset="0"/>
            </a:endParaRPr>
          </a:p>
          <a:p>
            <a:pPr marL="1143000" lvl="2" indent="-228600" algn="just"/>
            <a:r>
              <a:rPr lang="fr-FR" altLang="zh-CN" dirty="0">
                <a:ea typeface="SimSun" charset="0"/>
                <a:cs typeface="SimSun" charset="0"/>
                <a:sym typeface="Symbol" charset="0"/>
              </a:rPr>
              <a:t>PMS2 : AGILENT, clone : EP51, dilution : 1/40th</a:t>
            </a:r>
          </a:p>
        </p:txBody>
      </p:sp>
      <p:sp>
        <p:nvSpPr>
          <p:cNvPr id="210950" name="Rectangle 6"/>
          <p:cNvSpPr>
            <a:spLocks noChangeArrowheads="1"/>
          </p:cNvSpPr>
          <p:nvPr/>
        </p:nvSpPr>
        <p:spPr bwMode="auto">
          <a:xfrm>
            <a:off x="520101" y="1539226"/>
            <a:ext cx="61722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altLang="zh-CN" dirty="0">
                <a:ea typeface="SimSun" charset="0"/>
                <a:cs typeface="SimSun" charset="0"/>
                <a:sym typeface="Symbol" charset="0"/>
              </a:rPr>
              <a:t> </a:t>
            </a:r>
            <a:r>
              <a:rPr lang="fr-FR" altLang="zh-CN" dirty="0" err="1">
                <a:ea typeface="SimSun" charset="0"/>
                <a:cs typeface="SimSun" charset="0"/>
                <a:sym typeface="Symbol" charset="0"/>
              </a:rPr>
              <a:t>Advantages</a:t>
            </a:r>
            <a:r>
              <a:rPr lang="fr-FR" altLang="zh-CN" dirty="0">
                <a:ea typeface="SimSun" charset="0"/>
                <a:cs typeface="SimSun" charset="0"/>
                <a:sym typeface="Symbol" charset="0"/>
              </a:rPr>
              <a:t> : </a:t>
            </a:r>
          </a:p>
          <a:p>
            <a:pPr lvl="1" algn="just">
              <a:lnSpc>
                <a:spcPct val="150000"/>
              </a:lnSpc>
            </a:pPr>
            <a:r>
              <a:rPr lang="fr-FR" altLang="zh-CN" dirty="0">
                <a:ea typeface="SimSun" charset="0"/>
                <a:cs typeface="SimSun" charset="0"/>
                <a:sym typeface="Symbol" charset="0"/>
              </a:rPr>
              <a:t>Standard </a:t>
            </a:r>
            <a:r>
              <a:rPr lang="fr-FR" altLang="zh-CN" dirty="0" err="1">
                <a:ea typeface="SimSun" charset="0"/>
                <a:cs typeface="SimSun" charset="0"/>
                <a:sym typeface="Symbol" charset="0"/>
              </a:rPr>
              <a:t>immuno</a:t>
            </a:r>
            <a:r>
              <a:rPr lang="fr-FR" altLang="zh-CN" dirty="0">
                <a:ea typeface="SimSun" charset="0"/>
                <a:cs typeface="SimSun" charset="0"/>
                <a:sym typeface="Symbol" charset="0"/>
              </a:rPr>
              <a:t> technique</a:t>
            </a:r>
          </a:p>
          <a:p>
            <a:pPr lvl="1" algn="just">
              <a:lnSpc>
                <a:spcPct val="150000"/>
              </a:lnSpc>
            </a:pPr>
            <a:r>
              <a:rPr lang="fr-FR" altLang="zh-CN" dirty="0" err="1">
                <a:ea typeface="SimSun" charset="0"/>
                <a:cs typeface="SimSun" charset="0"/>
                <a:sym typeface="Symbol" charset="0"/>
              </a:rPr>
              <a:t>Morphological</a:t>
            </a:r>
            <a:r>
              <a:rPr lang="fr-FR" altLang="zh-CN" dirty="0">
                <a:ea typeface="SimSun" charset="0"/>
                <a:cs typeface="SimSun" charset="0"/>
                <a:sym typeface="Symbol" charset="0"/>
              </a:rPr>
              <a:t> control</a:t>
            </a:r>
          </a:p>
          <a:p>
            <a:pPr algn="just">
              <a:lnSpc>
                <a:spcPct val="150000"/>
              </a:lnSpc>
            </a:pPr>
            <a:r>
              <a:rPr lang="fr-FR" altLang="zh-CN" dirty="0" err="1">
                <a:ea typeface="SimSun" charset="0"/>
                <a:cs typeface="SimSun" charset="0"/>
                <a:sym typeface="Symbol" charset="0"/>
              </a:rPr>
              <a:t>Disadvantages</a:t>
            </a:r>
            <a:r>
              <a:rPr lang="fr-FR" altLang="zh-CN" dirty="0">
                <a:ea typeface="SimSun" charset="0"/>
                <a:cs typeface="SimSun" charset="0"/>
                <a:sym typeface="Symbol" charset="0"/>
              </a:rPr>
              <a:t> : </a:t>
            </a:r>
          </a:p>
          <a:p>
            <a:pPr lvl="1" algn="just">
              <a:lnSpc>
                <a:spcPct val="150000"/>
              </a:lnSpc>
            </a:pPr>
            <a:r>
              <a:rPr lang="fr-FR" altLang="zh-CN" dirty="0">
                <a:ea typeface="SimSun" charset="0"/>
                <a:cs typeface="SimSun" charset="0"/>
                <a:sym typeface="Symbol" charset="0"/>
              </a:rPr>
              <a:t>IHC sensitive to fixation (artefact) </a:t>
            </a:r>
          </a:p>
          <a:p>
            <a:pPr lvl="1" algn="just">
              <a:lnSpc>
                <a:spcPct val="150000"/>
              </a:lnSpc>
            </a:pPr>
            <a:r>
              <a:rPr lang="fr-FR" altLang="zh-CN" dirty="0">
                <a:ea typeface="SimSun" charset="0"/>
                <a:cs typeface="SimSun" charset="0"/>
                <a:sym typeface="Symbol" charset="0"/>
              </a:rPr>
              <a:t>Need standardisation</a:t>
            </a:r>
          </a:p>
          <a:p>
            <a:pPr lvl="1" algn="just"/>
            <a:endParaRPr lang="fr-FR" altLang="zh-CN" dirty="0">
              <a:ea typeface="SimSun" charset="0"/>
              <a:cs typeface="SimSun" charset="0"/>
              <a:sym typeface="Symbol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1E88534-E08F-D83D-3D00-0E7922B82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120" y="1539226"/>
            <a:ext cx="5985586" cy="159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5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C79115FC-6B01-1748-912A-2FA6578438E8}"/>
              </a:ext>
            </a:extLst>
          </p:cNvPr>
          <p:cNvSpPr txBox="1"/>
          <p:nvPr/>
        </p:nvSpPr>
        <p:spPr>
          <a:xfrm>
            <a:off x="556634" y="129584"/>
            <a:ext cx="277729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>
                <a:solidFill>
                  <a:srgbClr val="0432FF"/>
                </a:solidFill>
              </a:rPr>
              <a:t>4 MMR </a:t>
            </a:r>
            <a:r>
              <a:rPr lang="fr-FR" sz="2400" dirty="0" err="1">
                <a:solidFill>
                  <a:srgbClr val="0432FF"/>
                </a:solidFill>
              </a:rPr>
              <a:t>proteins</a:t>
            </a:r>
            <a:endParaRPr lang="fr-FR" sz="2400" dirty="0">
              <a:solidFill>
                <a:srgbClr val="0432FF"/>
              </a:solidFill>
            </a:endParaRPr>
          </a:p>
          <a:p>
            <a:pPr algn="ctr"/>
            <a:endParaRPr lang="fr-FR" sz="2400" dirty="0">
              <a:solidFill>
                <a:srgbClr val="0432FF"/>
              </a:solidFill>
            </a:endParaRPr>
          </a:p>
          <a:p>
            <a:pPr algn="ctr"/>
            <a:r>
              <a:rPr lang="fr-FR" sz="2400" dirty="0">
                <a:solidFill>
                  <a:srgbClr val="0432FF"/>
                </a:solidFill>
              </a:rPr>
              <a:t>- </a:t>
            </a:r>
            <a:r>
              <a:rPr lang="fr-FR" sz="2400" dirty="0" err="1">
                <a:solidFill>
                  <a:srgbClr val="0432FF"/>
                </a:solidFill>
              </a:rPr>
              <a:t>proficient</a:t>
            </a:r>
            <a:r>
              <a:rPr lang="fr-FR" sz="2400" dirty="0">
                <a:solidFill>
                  <a:srgbClr val="0432FF"/>
                </a:solidFill>
              </a:rPr>
              <a:t> (p)MMR </a:t>
            </a:r>
          </a:p>
          <a:p>
            <a:pPr algn="ctr"/>
            <a:r>
              <a:rPr lang="fr-FR" sz="2400" dirty="0">
                <a:solidFill>
                  <a:srgbClr val="0432FF"/>
                </a:solidFill>
              </a:rPr>
              <a:t>or </a:t>
            </a:r>
          </a:p>
          <a:p>
            <a:pPr algn="ctr"/>
            <a:r>
              <a:rPr lang="fr-FR" sz="2400" dirty="0">
                <a:solidFill>
                  <a:srgbClr val="0432FF"/>
                </a:solidFill>
              </a:rPr>
              <a:t>- </a:t>
            </a:r>
            <a:r>
              <a:rPr lang="fr-FR" sz="2400" dirty="0" err="1">
                <a:solidFill>
                  <a:srgbClr val="0432FF"/>
                </a:solidFill>
              </a:rPr>
              <a:t>deficient</a:t>
            </a:r>
            <a:r>
              <a:rPr lang="fr-FR" sz="2400" dirty="0">
                <a:solidFill>
                  <a:srgbClr val="0432FF"/>
                </a:solidFill>
              </a:rPr>
              <a:t> (d)MMR</a:t>
            </a:r>
          </a:p>
        </p:txBody>
      </p:sp>
      <p:pic>
        <p:nvPicPr>
          <p:cNvPr id="14" name="Image 13" descr="Une image contenant texte, carrelé&#10;&#10;Description générée automatiquement">
            <a:extLst>
              <a:ext uri="{FF2B5EF4-FFF2-40B4-BE49-F238E27FC236}">
                <a16:creationId xmlns:a16="http://schemas.microsoft.com/office/drawing/2014/main" id="{03C3BC7F-B6D4-D046-9B8D-6854C27FC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981" y="400517"/>
            <a:ext cx="7751864" cy="6056965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206CE199-1C2A-694A-9A51-9D3AACFFEAD7}"/>
              </a:ext>
            </a:extLst>
          </p:cNvPr>
          <p:cNvSpPr txBox="1"/>
          <p:nvPr/>
        </p:nvSpPr>
        <p:spPr>
          <a:xfrm>
            <a:off x="7791821" y="6508542"/>
            <a:ext cx="429595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800">
                <a:latin typeface="+mj-lt"/>
              </a:rPr>
              <a:t>F. </a:t>
            </a:r>
            <a:r>
              <a:rPr lang="fr-FR" sz="800" err="1">
                <a:latin typeface="+mj-lt"/>
              </a:rPr>
              <a:t>Marguet</a:t>
            </a:r>
            <a:r>
              <a:rPr lang="fr-FR" sz="800">
                <a:latin typeface="+mj-lt"/>
              </a:rPr>
              <a:t> et al. </a:t>
            </a:r>
            <a:r>
              <a:rPr lang="fr-FR" sz="800">
                <a:effectLst/>
                <a:latin typeface="+mj-lt"/>
              </a:rPr>
              <a:t>Correspondances en </a:t>
            </a:r>
            <a:r>
              <a:rPr lang="fr-FR" sz="800" err="1">
                <a:effectLst/>
                <a:latin typeface="+mj-lt"/>
              </a:rPr>
              <a:t>Onco-Théranostic</a:t>
            </a:r>
            <a:r>
              <a:rPr lang="fr-FR" sz="800">
                <a:effectLst/>
                <a:latin typeface="+mj-lt"/>
              </a:rPr>
              <a:t> - Vol. II - n° 1 - janvier-février-mars 2013</a:t>
            </a:r>
            <a:endParaRPr lang="fr-FR" sz="800">
              <a:latin typeface="+mj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D10744B-5612-8FD1-F456-9356C4AFC0CE}"/>
              </a:ext>
            </a:extLst>
          </p:cNvPr>
          <p:cNvSpPr txBox="1"/>
          <p:nvPr/>
        </p:nvSpPr>
        <p:spPr>
          <a:xfrm>
            <a:off x="256155" y="2271721"/>
            <a:ext cx="3593356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staining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Internal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control +++</a:t>
            </a:r>
          </a:p>
          <a:p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0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Tandem </a:t>
            </a:r>
            <a:r>
              <a:rPr lang="fr-FR" sz="20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loss</a:t>
            </a:r>
            <a:r>
              <a:rPr lang="fr-FR" sz="20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fr-F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when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MSH2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lost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tandem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loss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of MSH6</a:t>
            </a:r>
          </a:p>
          <a:p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On the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hand,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may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isolated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loss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of MSH6</a:t>
            </a:r>
          </a:p>
          <a:p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when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MLH1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lost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tandem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loss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of PMS2</a:t>
            </a:r>
          </a:p>
          <a:p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On the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hand,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may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isolated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loss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of PMS2</a:t>
            </a:r>
          </a:p>
        </p:txBody>
      </p:sp>
    </p:spTree>
    <p:extLst>
      <p:ext uri="{BB962C8B-B14F-4D97-AF65-F5344CB8AC3E}">
        <p14:creationId xmlns:p14="http://schemas.microsoft.com/office/powerpoint/2010/main" val="113901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087AD6-0F5A-3D40-79ED-ED6400F3E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432FF"/>
                </a:solidFill>
              </a:rPr>
              <a:t>French Cancer Institute recommendations for </a:t>
            </a:r>
            <a:r>
              <a:rPr lang="en-GB" dirty="0" err="1">
                <a:solidFill>
                  <a:srgbClr val="0432FF"/>
                </a:solidFill>
              </a:rPr>
              <a:t>dMMR</a:t>
            </a:r>
            <a:r>
              <a:rPr lang="en-GB" dirty="0">
                <a:solidFill>
                  <a:srgbClr val="0432FF"/>
                </a:solidFill>
              </a:rPr>
              <a:t>/MSI testing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6B61C0-E58B-91E3-C88B-62A2A20D6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2028" y="2201973"/>
            <a:ext cx="4913971" cy="2556804"/>
          </a:xfrm>
        </p:spPr>
        <p:txBody>
          <a:bodyPr>
            <a:normAutofit/>
          </a:bodyPr>
          <a:lstStyle/>
          <a:p>
            <a:r>
              <a:rPr lang="en-GB" dirty="0"/>
              <a:t>First, perform an IHC (4 Ab)</a:t>
            </a:r>
          </a:p>
          <a:p>
            <a:endParaRPr lang="en-GB" dirty="0"/>
          </a:p>
          <a:p>
            <a:r>
              <a:rPr lang="en-GB" dirty="0"/>
              <a:t>If loss of one (or 2) MMR protein(s),  then confirm by RER test</a:t>
            </a:r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D4F1778F-737F-5CC3-2B9D-1DA60F1AF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1303" y="5897394"/>
            <a:ext cx="2078116" cy="78671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9D73F91-B26E-1DC4-3928-91628B18A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3" y="4884234"/>
            <a:ext cx="1394168" cy="197376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8F1E769-E32D-D329-517A-05A967C67C4F}"/>
              </a:ext>
            </a:extLst>
          </p:cNvPr>
          <p:cNvSpPr txBox="1"/>
          <p:nvPr/>
        </p:nvSpPr>
        <p:spPr>
          <a:xfrm>
            <a:off x="1570463" y="6400800"/>
            <a:ext cx="8097643" cy="257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50" dirty="0"/>
              <a:t>https://</a:t>
            </a:r>
            <a:r>
              <a:rPr lang="fr-FR" sz="1050" dirty="0" err="1"/>
              <a:t>www.e-cancer.fr</a:t>
            </a:r>
            <a:r>
              <a:rPr lang="fr-FR" sz="1050" dirty="0"/>
              <a:t>/Expertises-et-publications/Catalogue-des-publications/Evaluation-du-statut-MMR-tumoral-synthese-2021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111C745-4EDF-E9F7-F843-E24C25FC0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7919" y="1134533"/>
            <a:ext cx="5057769" cy="453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08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>
                <a:solidFill>
                  <a:srgbClr val="0432FF"/>
                </a:solidFill>
              </a:rPr>
              <a:t>MMR/MSI </a:t>
            </a:r>
            <a:r>
              <a:rPr lang="en-GB" noProof="0" err="1">
                <a:solidFill>
                  <a:srgbClr val="0432FF"/>
                </a:solidFill>
              </a:rPr>
              <a:t>tumor</a:t>
            </a:r>
            <a:br>
              <a:rPr lang="en-GB" noProof="0">
                <a:solidFill>
                  <a:srgbClr val="0432FF"/>
                </a:solidFill>
              </a:rPr>
            </a:br>
            <a:r>
              <a:rPr lang="en-GB" noProof="0">
                <a:solidFill>
                  <a:srgbClr val="0432FF"/>
                </a:solidFill>
              </a:rPr>
              <a:t>Hereditary or Somatic alteration?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889991-D3C1-64DF-9D97-EF6219A336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400" noProof="0">
                <a:effectLst/>
                <a:latin typeface="arial" panose="020B0604020202020204" pitchFamily="34" charset="0"/>
              </a:rPr>
              <a:t>MMR proteins: How and why should they be detected in 2024?</a:t>
            </a:r>
            <a:endParaRPr lang="en-GB" noProof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07361"/>
            <a:ext cx="1838476" cy="320111"/>
          </a:xfrm>
          <a:prstGeom prst="rect">
            <a:avLst/>
          </a:prstGeom>
        </p:spPr>
      </p:pic>
      <p:pic>
        <p:nvPicPr>
          <p:cNvPr id="5" name="Imagem 6">
            <a:extLst>
              <a:ext uri="{FF2B5EF4-FFF2-40B4-BE49-F238E27FC236}">
                <a16:creationId xmlns:a16="http://schemas.microsoft.com/office/drawing/2014/main" id="{058CA644-11BE-6EDB-E0FD-53837C9DB41A}"/>
              </a:ext>
            </a:extLst>
          </p:cNvPr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172" y="14249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01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noProof="0" dirty="0"/>
              <a:t>Disclosure of Relevant Financial Relationships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1402915" y="1878768"/>
            <a:ext cx="9452975" cy="4359194"/>
          </a:xfrm>
        </p:spPr>
        <p:txBody>
          <a:bodyPr/>
          <a:lstStyle/>
          <a:p>
            <a:r>
              <a:rPr lang="en-GB" noProof="0" dirty="0" err="1"/>
              <a:t>Dr.</a:t>
            </a:r>
            <a:r>
              <a:rPr lang="en-GB" noProof="0"/>
              <a:t> JC B Sabourin declares he has</a:t>
            </a:r>
            <a:br>
              <a:rPr lang="en-GB" noProof="0"/>
            </a:br>
            <a:r>
              <a:rPr lang="en-GB" noProof="0"/>
              <a:t>conflicts of interest to disclose </a:t>
            </a:r>
          </a:p>
          <a:p>
            <a:pPr>
              <a:lnSpc>
                <a:spcPts val="2667"/>
              </a:lnSpc>
            </a:pPr>
            <a:r>
              <a:rPr lang="en-GB" sz="2000" noProof="0"/>
              <a:t>Participation in scientific boards or symposiums for: Amgen, Astellas, AstraZeneca, BMS, Incyte, MSD, Pierre Fabre, </a:t>
            </a:r>
            <a:r>
              <a:rPr lang="en-GB" sz="2000" noProof="0" err="1"/>
              <a:t>Servier</a:t>
            </a:r>
            <a:r>
              <a:rPr lang="en-GB" sz="2000" noProof="0"/>
              <a:t> </a:t>
            </a:r>
            <a:endParaRPr lang="en-GB" sz="1400" noProof="0"/>
          </a:p>
          <a:p>
            <a:pPr>
              <a:lnSpc>
                <a:spcPts val="2667"/>
              </a:lnSpc>
            </a:pPr>
            <a:r>
              <a:rPr lang="en-GB" sz="2000" noProof="0"/>
              <a:t>within the past 12 months, which relates to  the content of this educational activity  and could  create a conflict  of interest</a:t>
            </a:r>
          </a:p>
          <a:p>
            <a:pPr>
              <a:lnSpc>
                <a:spcPts val="2667"/>
              </a:lnSpc>
            </a:pPr>
            <a:endParaRPr lang="en-GB" sz="2000" noProof="0"/>
          </a:p>
          <a:p>
            <a:pPr>
              <a:lnSpc>
                <a:spcPts val="2667"/>
              </a:lnSpc>
            </a:pPr>
            <a:r>
              <a:rPr lang="en-GB" sz="1733" noProof="0"/>
              <a:t>RDC Nº 96/08 da ANVISA</a:t>
            </a:r>
          </a:p>
          <a:p>
            <a:endParaRPr lang="en-GB" noProof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916" y="1127275"/>
            <a:ext cx="4348169" cy="34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63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B09PEJ00\Bureau\Warthin.JPG">
            <a:extLst>
              <a:ext uri="{FF2B5EF4-FFF2-40B4-BE49-F238E27FC236}">
                <a16:creationId xmlns:a16="http://schemas.microsoft.com/office/drawing/2014/main" id="{EDC905F4-9127-6484-32DF-A79C88E27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6" t="4688" r="2690" b="25000"/>
          <a:stretch>
            <a:fillRect/>
          </a:stretch>
        </p:blipFill>
        <p:spPr bwMode="auto">
          <a:xfrm>
            <a:off x="496711" y="1811841"/>
            <a:ext cx="4381501" cy="265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62E7FFD-ECAB-5F72-36AA-5777100AA9B1}"/>
              </a:ext>
            </a:extLst>
          </p:cNvPr>
          <p:cNvSpPr txBox="1"/>
          <p:nvPr/>
        </p:nvSpPr>
        <p:spPr>
          <a:xfrm>
            <a:off x="742110" y="4475211"/>
            <a:ext cx="36984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err="1"/>
              <a:t>Aldred</a:t>
            </a:r>
            <a:r>
              <a:rPr lang="fr-FR" b="1"/>
              <a:t> Scott </a:t>
            </a:r>
            <a:r>
              <a:rPr lang="fr-FR" b="1" err="1"/>
              <a:t>Warthin</a:t>
            </a:r>
            <a:endParaRPr lang="fr-FR" b="1"/>
          </a:p>
          <a:p>
            <a:pPr algn="ctr"/>
            <a:r>
              <a:rPr lang="fr-FR" err="1"/>
              <a:t>October</a:t>
            </a:r>
            <a:r>
              <a:rPr lang="fr-FR"/>
              <a:t> 21, 1866 − May 23, 1931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85B5BDC-6508-1B48-F222-4BB00DB28204}"/>
              </a:ext>
            </a:extLst>
          </p:cNvPr>
          <p:cNvSpPr txBox="1"/>
          <p:nvPr/>
        </p:nvSpPr>
        <p:spPr>
          <a:xfrm>
            <a:off x="201684" y="5274461"/>
            <a:ext cx="67409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/>
              <a:t>Dr A. S. </a:t>
            </a:r>
            <a:r>
              <a:rPr lang="fr-FR" err="1"/>
              <a:t>Warthin</a:t>
            </a:r>
            <a:r>
              <a:rPr lang="fr-FR"/>
              <a:t> </a:t>
            </a:r>
            <a:r>
              <a:rPr lang="fr-FR" err="1"/>
              <a:t>is</a:t>
            </a:r>
            <a:r>
              <a:rPr lang="fr-FR"/>
              <a:t> an American </a:t>
            </a:r>
            <a:r>
              <a:rPr lang="fr-FR" err="1"/>
              <a:t>pathologist</a:t>
            </a:r>
            <a:r>
              <a:rPr lang="fr-FR"/>
              <a:t> </a:t>
            </a:r>
            <a:r>
              <a:rPr lang="fr-FR" err="1"/>
              <a:t>whose</a:t>
            </a:r>
            <a:r>
              <a:rPr lang="fr-FR"/>
              <a:t> </a:t>
            </a:r>
            <a:r>
              <a:rPr lang="fr-FR" err="1"/>
              <a:t>research</a:t>
            </a:r>
            <a:r>
              <a:rPr lang="fr-FR"/>
              <a:t> laid the </a:t>
            </a:r>
            <a:r>
              <a:rPr lang="fr-FR" err="1"/>
              <a:t>foundation</a:t>
            </a:r>
            <a:r>
              <a:rPr lang="fr-FR"/>
              <a:t> for </a:t>
            </a:r>
            <a:r>
              <a:rPr lang="fr-FR" err="1"/>
              <a:t>understanding</a:t>
            </a:r>
            <a:r>
              <a:rPr lang="fr-FR"/>
              <a:t> the </a:t>
            </a:r>
            <a:r>
              <a:rPr lang="fr-FR" err="1"/>
              <a:t>heritability</a:t>
            </a:r>
            <a:r>
              <a:rPr lang="fr-FR"/>
              <a:t> of </a:t>
            </a:r>
            <a:r>
              <a:rPr lang="fr-FR" err="1"/>
              <a:t>some</a:t>
            </a:r>
            <a:r>
              <a:rPr lang="fr-FR"/>
              <a:t> cancers. He has been </a:t>
            </a:r>
            <a:r>
              <a:rPr lang="fr-FR" err="1"/>
              <a:t>described</a:t>
            </a:r>
            <a:r>
              <a:rPr lang="fr-FR"/>
              <a:t> as "the </a:t>
            </a:r>
            <a:r>
              <a:rPr lang="fr-FR" err="1"/>
              <a:t>father</a:t>
            </a:r>
            <a:r>
              <a:rPr lang="fr-FR"/>
              <a:t> of cancer </a:t>
            </a:r>
            <a:r>
              <a:rPr lang="fr-FR" err="1"/>
              <a:t>genetics</a:t>
            </a:r>
            <a:endParaRPr lang="fr-FR"/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663405A8-E192-504E-8300-1FAE328EE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485" y="6516848"/>
            <a:ext cx="1455737" cy="319821"/>
          </a:xfrm>
          <a:prstGeom prst="rect">
            <a:avLst/>
          </a:prstGeom>
        </p:spPr>
      </p:pic>
      <p:pic>
        <p:nvPicPr>
          <p:cNvPr id="7" name="Picture 2" descr="C:\Documents and Settings\Sabourin JC\Bureau\Master Jeudi\Warthin\13-821406.JPG">
            <a:extLst>
              <a:ext uri="{FF2B5EF4-FFF2-40B4-BE49-F238E27FC236}">
                <a16:creationId xmlns:a16="http://schemas.microsoft.com/office/drawing/2014/main" id="{E4FFA7D7-B57D-ED37-0A4E-7FF16FED2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1"/>
          <a:stretch>
            <a:fillRect/>
          </a:stretch>
        </p:blipFill>
        <p:spPr bwMode="auto">
          <a:xfrm>
            <a:off x="4878211" y="1201958"/>
            <a:ext cx="7193057" cy="169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8DAB2D3E-EF69-82F6-9D17-437EB070F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6459" y="3001407"/>
            <a:ext cx="335656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latin typeface="Arial" charset="0"/>
              </a:rPr>
              <a:t>The Archives  </a:t>
            </a:r>
            <a:r>
              <a:rPr lang="fr-FR" sz="1200" err="1">
                <a:latin typeface="Arial" charset="0"/>
              </a:rPr>
              <a:t>Internal</a:t>
            </a:r>
            <a:r>
              <a:rPr lang="fr-FR" sz="1200">
                <a:latin typeface="Arial" charset="0"/>
              </a:rPr>
              <a:t> </a:t>
            </a:r>
            <a:r>
              <a:rPr lang="fr-FR" sz="1200" err="1">
                <a:latin typeface="Arial" charset="0"/>
              </a:rPr>
              <a:t>Medicine</a:t>
            </a:r>
            <a:r>
              <a:rPr lang="fr-FR" sz="1200">
                <a:latin typeface="Arial" charset="0"/>
              </a:rPr>
              <a:t> 1913; 547-555</a:t>
            </a:r>
          </a:p>
        </p:txBody>
      </p:sp>
      <p:pic>
        <p:nvPicPr>
          <p:cNvPr id="9" name="Picture 2" descr="C:\Documents and Settings\Sabourin JC\Bureau\Master Jeudi\Warthin\13-821405.JPG">
            <a:extLst>
              <a:ext uri="{FF2B5EF4-FFF2-40B4-BE49-F238E27FC236}">
                <a16:creationId xmlns:a16="http://schemas.microsoft.com/office/drawing/2014/main" id="{2EE949D7-3C2F-893F-B989-25EA5752D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380" y="3390244"/>
            <a:ext cx="4745423" cy="297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B151EBEC-4140-4F0B-A850-A71090B1B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0154" y="6362960"/>
            <a:ext cx="34009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>
                <a:latin typeface="Calibri" panose="020F0502020204030204" pitchFamily="34" charset="0"/>
                <a:cs typeface="Calibri" panose="020F0502020204030204" pitchFamily="34" charset="0"/>
              </a:rPr>
              <a:t>1st </a:t>
            </a:r>
            <a:r>
              <a:rPr lang="fr-FR" sz="1400" err="1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r>
              <a:rPr lang="fr-FR" sz="1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err="1">
                <a:latin typeface="Calibri" panose="020F0502020204030204" pitchFamily="34" charset="0"/>
                <a:cs typeface="Calibri" panose="020F0502020204030204" pitchFamily="34" charset="0"/>
              </a:rPr>
              <a:t>described</a:t>
            </a:r>
            <a:r>
              <a:rPr lang="fr-FR" sz="1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1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err="1">
                <a:latin typeface="Calibri" panose="020F0502020204030204" pitchFamily="34" charset="0"/>
                <a:cs typeface="Calibri" panose="020F0502020204030204" pitchFamily="34" charset="0"/>
              </a:rPr>
              <a:t>hereditary</a:t>
            </a:r>
            <a:r>
              <a:rPr lang="fr-FR" sz="1400">
                <a:latin typeface="Calibri" panose="020F0502020204030204" pitchFamily="34" charset="0"/>
                <a:cs typeface="Calibri" panose="020F0502020204030204" pitchFamily="34" charset="0"/>
              </a:rPr>
              <a:t> cancers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2B4E3ED-5EFF-6B01-2421-5C4A26BAC325}"/>
              </a:ext>
            </a:extLst>
          </p:cNvPr>
          <p:cNvSpPr txBox="1"/>
          <p:nvPr/>
        </p:nvSpPr>
        <p:spPr>
          <a:xfrm>
            <a:off x="2591330" y="29087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err="1">
                <a:solidFill>
                  <a:srgbClr val="0432FF"/>
                </a:solidFill>
              </a:rPr>
              <a:t>Aldred</a:t>
            </a:r>
            <a:r>
              <a:rPr lang="fr-FR" sz="2800" b="1">
                <a:solidFill>
                  <a:srgbClr val="0432FF"/>
                </a:solidFill>
              </a:rPr>
              <a:t> Scott </a:t>
            </a:r>
            <a:r>
              <a:rPr lang="fr-FR" sz="2800" b="1" err="1">
                <a:solidFill>
                  <a:srgbClr val="0432FF"/>
                </a:solidFill>
              </a:rPr>
              <a:t>Warthin</a:t>
            </a:r>
            <a:endParaRPr lang="fr-FR" sz="2800" b="1">
              <a:solidFill>
                <a:srgbClr val="0432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118D8840-FF16-FFB7-9AE2-36F7CD1A50EA}"/>
              </a:ext>
            </a:extLst>
          </p:cNvPr>
          <p:cNvSpPr txBox="1"/>
          <p:nvPr/>
        </p:nvSpPr>
        <p:spPr>
          <a:xfrm>
            <a:off x="167900" y="854652"/>
            <a:ext cx="743826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sz="2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Constitutional mutation leading to inactivation of one of the 4 MMR gene</a:t>
            </a:r>
            <a:r>
              <a:rPr lang="en-GB" sz="2400" baseline="30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2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MSH2/MLH1/PMS2/MSH6</a:t>
            </a:r>
          </a:p>
          <a:p>
            <a:pPr>
              <a:spcBef>
                <a:spcPct val="0"/>
              </a:spcBef>
            </a:pPr>
            <a:endParaRPr lang="en-GB" sz="2400" dirty="0">
              <a:latin typeface="Calibri" panose="020F05020202040302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  <a:p>
            <a:r>
              <a:rPr lang="fr-FR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Patients </a:t>
            </a:r>
            <a:r>
              <a:rPr lang="fr-FR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Lynch Syndrome are at a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fr-FR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risk</a:t>
            </a:r>
            <a:r>
              <a:rPr lang="fr-FR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FR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developing</a:t>
            </a:r>
            <a:r>
              <a:rPr lang="fr-FR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colorectal, </a:t>
            </a:r>
            <a:r>
              <a:rPr lang="fr-FR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uterine</a:t>
            </a:r>
            <a:r>
              <a:rPr lang="fr-FR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ovarian</a:t>
            </a:r>
            <a:r>
              <a:rPr lang="fr-FR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stomach</a:t>
            </a:r>
            <a:r>
              <a:rPr lang="fr-FR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small</a:t>
            </a:r>
            <a:r>
              <a:rPr lang="fr-FR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bowel</a:t>
            </a:r>
            <a:r>
              <a:rPr lang="fr-FR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pancreatic</a:t>
            </a:r>
            <a:r>
              <a:rPr lang="fr-FR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kidney</a:t>
            </a:r>
            <a:r>
              <a:rPr lang="fr-FR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fr-FR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brain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cancers</a:t>
            </a:r>
          </a:p>
          <a:p>
            <a:pPr>
              <a:spcBef>
                <a:spcPct val="0"/>
              </a:spcBef>
            </a:pPr>
            <a:endParaRPr lang="fr-FR" sz="24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fr-FR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However</a:t>
            </a:r>
            <a:r>
              <a:rPr lang="fr-FR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cancers </a:t>
            </a:r>
            <a:r>
              <a:rPr lang="fr-FR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microsatellite </a:t>
            </a:r>
            <a:r>
              <a:rPr lang="fr-FR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instability</a:t>
            </a:r>
            <a:r>
              <a:rPr lang="fr-FR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outside</a:t>
            </a:r>
            <a:r>
              <a:rPr lang="fr-FR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spectrum</a:t>
            </a:r>
            <a:r>
              <a:rPr lang="fr-FR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for </a:t>
            </a:r>
            <a:r>
              <a:rPr lang="fr-FR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example</a:t>
            </a:r>
            <a:r>
              <a:rPr lang="fr-FR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lung</a:t>
            </a:r>
            <a:r>
              <a:rPr lang="fr-FR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cancer, are </a:t>
            </a:r>
            <a:r>
              <a:rPr lang="fr-FR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extremely</a:t>
            </a:r>
            <a:r>
              <a:rPr lang="fr-FR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rare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EC4F080-D7F7-259A-5A4F-D04C515A4905}"/>
              </a:ext>
            </a:extLst>
          </p:cNvPr>
          <p:cNvSpPr txBox="1"/>
          <p:nvPr/>
        </p:nvSpPr>
        <p:spPr>
          <a:xfrm>
            <a:off x="256682" y="42829"/>
            <a:ext cx="37615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Lynch* syndrome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E34226A-72D8-98CC-337B-F3BB8DA961AA}"/>
              </a:ext>
            </a:extLst>
          </p:cNvPr>
          <p:cNvSpPr txBox="1"/>
          <p:nvPr/>
        </p:nvSpPr>
        <p:spPr>
          <a:xfrm>
            <a:off x="184876" y="5017309"/>
            <a:ext cx="9907391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Henry Thompson Lynch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January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4, 1928 – June 2, 2019)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an American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physician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noted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his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discovery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of familial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susceptibility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to certain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kinds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of cancer and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his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into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genetic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links to cancer</a:t>
            </a:r>
          </a:p>
          <a:p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effectLst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Very rarely it can be a germinal bi allelic mutation of one of the 4 MMR gene, corresponding to </a:t>
            </a:r>
            <a:r>
              <a:rPr lang="en-GB" sz="14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CMMRD syndrome </a:t>
            </a:r>
            <a:r>
              <a:rPr lang="en-GB" sz="1400" dirty="0">
                <a:effectLst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(constitutional MMR deficiency) </a:t>
            </a:r>
          </a:p>
          <a:p>
            <a:r>
              <a:rPr lang="en-GB" sz="1400" baseline="30000" dirty="0"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2</a:t>
            </a:r>
            <a:r>
              <a:rPr lang="en-GB" sz="1400" dirty="0"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 </a:t>
            </a:r>
            <a:r>
              <a:rPr lang="en-GB" sz="1400" dirty="0">
                <a:effectLst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It should be noted that rare cases are linked to germline deletions of the </a:t>
            </a:r>
            <a:r>
              <a:rPr lang="en-GB" sz="1400" dirty="0" err="1">
                <a:solidFill>
                  <a:srgbClr val="0432FF"/>
                </a:solidFill>
                <a:effectLst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EpCAM</a:t>
            </a:r>
            <a:r>
              <a:rPr lang="en-GB" sz="14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 gene</a:t>
            </a:r>
            <a:r>
              <a:rPr lang="en-GB" sz="1400" dirty="0">
                <a:effectLst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, leading to epigenetic inactivation of the MSH2 gene </a:t>
            </a:r>
            <a:endParaRPr lang="en-GB" dirty="0">
              <a:effectLst/>
              <a:latin typeface="Calibri" panose="020F05020202040302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</p:txBody>
      </p:sp>
      <p:pic>
        <p:nvPicPr>
          <p:cNvPr id="5" name="Image 4" descr="Une image contenant Visage humain, personne, habits, homme&#10;&#10;Description générée automatiquement">
            <a:extLst>
              <a:ext uri="{FF2B5EF4-FFF2-40B4-BE49-F238E27FC236}">
                <a16:creationId xmlns:a16="http://schemas.microsoft.com/office/drawing/2014/main" id="{C863327A-DD9A-EACA-C8E4-B9C57C6B5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4073" y="4640304"/>
            <a:ext cx="1833051" cy="165170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D0B4114-2CE8-2957-7028-295BF4264A2C}"/>
              </a:ext>
            </a:extLst>
          </p:cNvPr>
          <p:cNvSpPr txBox="1"/>
          <p:nvPr/>
        </p:nvSpPr>
        <p:spPr>
          <a:xfrm>
            <a:off x="7606167" y="6554793"/>
            <a:ext cx="441793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/>
              <a:t>http://</a:t>
            </a:r>
            <a:r>
              <a:rPr lang="fr-FR" sz="1100" err="1"/>
              <a:t>www.lynchcancers.com</a:t>
            </a:r>
            <a:r>
              <a:rPr lang="fr-FR" sz="1100"/>
              <a:t>/</a:t>
            </a:r>
            <a:r>
              <a:rPr lang="fr-FR" sz="1100" err="1"/>
              <a:t>index.php</a:t>
            </a:r>
            <a:r>
              <a:rPr lang="fr-FR" sz="1100"/>
              <a:t>/tribute-to-</a:t>
            </a:r>
            <a:r>
              <a:rPr lang="fr-FR" sz="1100" err="1"/>
              <a:t>dr</a:t>
            </a:r>
            <a:r>
              <a:rPr lang="fr-FR" sz="1100"/>
              <a:t>.-henry-</a:t>
            </a:r>
            <a:r>
              <a:rPr lang="fr-FR" sz="1100" err="1"/>
              <a:t>t</a:t>
            </a:r>
            <a:r>
              <a:rPr lang="fr-FR" sz="1100"/>
              <a:t>.-lynch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0E20731-B959-7E5D-885B-CB2B86029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2724" y="0"/>
            <a:ext cx="3724818" cy="319746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CB2E96D-4C63-9169-AC62-CF526D3241A3}"/>
              </a:ext>
            </a:extLst>
          </p:cNvPr>
          <p:cNvSpPr txBox="1"/>
          <p:nvPr/>
        </p:nvSpPr>
        <p:spPr>
          <a:xfrm>
            <a:off x="8229858" y="3048238"/>
            <a:ext cx="37248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Lynch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spectrum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cancers in 3 first-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degree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relatives, over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generations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at least one case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age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50 (</a:t>
            </a:r>
            <a:r>
              <a:rPr lang="fr-FR" altLang="zh-CN" dirty="0">
                <a:latin typeface="Calibri" panose="020F0502020204030204" pitchFamily="34" charset="0"/>
                <a:ea typeface="SimSun" charset="0"/>
                <a:cs typeface="Calibri" panose="020F0502020204030204" pitchFamily="34" charset="0"/>
                <a:sym typeface="Symbol" charset="0"/>
              </a:rPr>
              <a:t>Amsterdam </a:t>
            </a:r>
            <a:r>
              <a:rPr lang="fr-FR" altLang="zh-CN" dirty="0" err="1">
                <a:latin typeface="Calibri" panose="020F0502020204030204" pitchFamily="34" charset="0"/>
                <a:ea typeface="SimSun" charset="0"/>
                <a:cs typeface="Calibri" panose="020F0502020204030204" pitchFamily="34" charset="0"/>
                <a:sym typeface="Symbol" charset="0"/>
              </a:rPr>
              <a:t>criteria</a:t>
            </a:r>
            <a:r>
              <a:rPr lang="fr-FR" altLang="zh-CN" dirty="0">
                <a:latin typeface="Calibri" panose="020F0502020204030204" pitchFamily="34" charset="0"/>
                <a:ea typeface="SimSun" charset="0"/>
                <a:cs typeface="Calibri" panose="020F0502020204030204" pitchFamily="34" charset="0"/>
                <a:sym typeface="Wingdings" pitchFamily="2" charset="2"/>
              </a:rPr>
              <a:t>)</a:t>
            </a:r>
            <a:endParaRPr lang="en-GB" sz="1800" dirty="0">
              <a:effectLst/>
              <a:latin typeface="Calibri" panose="020F05020202040302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71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Text Box 2"/>
          <p:cNvSpPr txBox="1">
            <a:spLocks noChangeArrowheads="1"/>
          </p:cNvSpPr>
          <p:nvPr/>
        </p:nvSpPr>
        <p:spPr bwMode="auto">
          <a:xfrm>
            <a:off x="4767763" y="1189786"/>
            <a:ext cx="3623621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sz="2600">
                <a:latin typeface="+mn-lt"/>
              </a:rPr>
              <a:t>Microsatellite Instability</a:t>
            </a:r>
          </a:p>
          <a:p>
            <a:pPr algn="ctr">
              <a:spcBef>
                <a:spcPct val="0"/>
              </a:spcBef>
            </a:pPr>
            <a:r>
              <a:rPr lang="en-US" sz="2600">
                <a:latin typeface="+mn-lt"/>
              </a:rPr>
              <a:t>MSI / </a:t>
            </a:r>
            <a:r>
              <a:rPr lang="en-US" sz="2600" err="1">
                <a:latin typeface="+mn-lt"/>
              </a:rPr>
              <a:t>dMMR</a:t>
            </a:r>
            <a:endParaRPr lang="en-US" sz="2600">
              <a:latin typeface="+mn-lt"/>
            </a:endParaRPr>
          </a:p>
        </p:txBody>
      </p:sp>
      <p:sp>
        <p:nvSpPr>
          <p:cNvPr id="198658" name="Text Box 3"/>
          <p:cNvSpPr txBox="1">
            <a:spLocks noChangeArrowheads="1"/>
          </p:cNvSpPr>
          <p:nvPr/>
        </p:nvSpPr>
        <p:spPr bwMode="auto">
          <a:xfrm>
            <a:off x="0" y="3701036"/>
            <a:ext cx="53409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Constitutional mutation </a:t>
            </a:r>
          </a:p>
          <a:p>
            <a:pPr algn="ctr">
              <a:spcBef>
                <a:spcPct val="0"/>
              </a:spcBef>
            </a:pPr>
            <a:r>
              <a:rPr 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one MMR gene</a:t>
            </a:r>
          </a:p>
          <a:p>
            <a:pPr algn="ctr">
              <a:spcBef>
                <a:spcPct val="0"/>
              </a:spcBef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Lynch syndrome</a:t>
            </a:r>
          </a:p>
        </p:txBody>
      </p:sp>
      <p:sp>
        <p:nvSpPr>
          <p:cNvPr id="198661" name="Text Box 6"/>
          <p:cNvSpPr txBox="1">
            <a:spLocks noChangeArrowheads="1"/>
          </p:cNvSpPr>
          <p:nvPr/>
        </p:nvSpPr>
        <p:spPr bwMode="auto">
          <a:xfrm>
            <a:off x="2921906" y="245925"/>
            <a:ext cx="69046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fr-F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SIGNIFICANCE OF THE RER / MSI PHENOTYPE </a:t>
            </a:r>
          </a:p>
        </p:txBody>
      </p:sp>
      <p:sp>
        <p:nvSpPr>
          <p:cNvPr id="198662" name="Text Box 7"/>
          <p:cNvSpPr txBox="1">
            <a:spLocks noChangeArrowheads="1"/>
          </p:cNvSpPr>
          <p:nvPr/>
        </p:nvSpPr>
        <p:spPr bwMode="auto">
          <a:xfrm>
            <a:off x="6400000" y="3701037"/>
            <a:ext cx="561242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Somatic hypermethylation </a:t>
            </a:r>
          </a:p>
          <a:p>
            <a:pPr algn="ctr">
              <a:spcBef>
                <a:spcPct val="0"/>
              </a:spcBef>
            </a:pPr>
            <a:r>
              <a:rPr 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MLH1 promoter</a:t>
            </a:r>
          </a:p>
          <a:p>
            <a:pPr algn="ctr">
              <a:spcBef>
                <a:spcPct val="0"/>
              </a:spcBef>
            </a:pPr>
            <a:r>
              <a:rPr 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somatic mutation of one MMR gene</a:t>
            </a:r>
          </a:p>
        </p:txBody>
      </p:sp>
      <p:sp>
        <p:nvSpPr>
          <p:cNvPr id="198663" name="Line 8"/>
          <p:cNvSpPr>
            <a:spLocks noChangeShapeType="1"/>
          </p:cNvSpPr>
          <p:nvPr/>
        </p:nvSpPr>
        <p:spPr bwMode="auto">
          <a:xfrm flipH="1">
            <a:off x="4212576" y="2335057"/>
            <a:ext cx="1406525" cy="11842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98664" name="Line 9"/>
          <p:cNvSpPr>
            <a:spLocks noChangeShapeType="1"/>
          </p:cNvSpPr>
          <p:nvPr/>
        </p:nvSpPr>
        <p:spPr bwMode="auto">
          <a:xfrm>
            <a:off x="7329754" y="2267789"/>
            <a:ext cx="1698336" cy="125154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1E5A88EF-EBF0-B6A9-DDA2-9BFDE8FCDD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19"/>
          <a:stretch/>
        </p:blipFill>
        <p:spPr>
          <a:xfrm>
            <a:off x="838197" y="1090922"/>
            <a:ext cx="2288643" cy="235373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ED1BA15-B5CF-CBD5-FFE0-E18B110E377F}"/>
              </a:ext>
            </a:extLst>
          </p:cNvPr>
          <p:cNvSpPr txBox="1"/>
          <p:nvPr/>
        </p:nvSpPr>
        <p:spPr>
          <a:xfrm>
            <a:off x="689795" y="5083069"/>
            <a:ext cx="44642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cases of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lung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dMMR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adenocarcinoma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lung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have been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reported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patients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Lynch syndrome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24FDF26-7B6D-7BC9-70A3-2EBC624C81B5}"/>
              </a:ext>
            </a:extLst>
          </p:cNvPr>
          <p:cNvSpPr txBox="1"/>
          <p:nvPr/>
        </p:nvSpPr>
        <p:spPr>
          <a:xfrm>
            <a:off x="7329754" y="4944569"/>
            <a:ext cx="44642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mutational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frequencies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 MSH2 and MSH6 in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lung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cancer are 1.4% and 1.6%,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respectively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and 0.8% and 1.4%,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respectively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in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lung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squamous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cell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carcinoma</a:t>
            </a:r>
            <a:endParaRPr lang="fr-FR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73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>
                <a:solidFill>
                  <a:srgbClr val="0432FF"/>
                </a:solidFill>
              </a:rPr>
              <a:t>Why is it important to diagnose </a:t>
            </a:r>
            <a:r>
              <a:rPr lang="en-GB" noProof="0" err="1">
                <a:solidFill>
                  <a:srgbClr val="0432FF"/>
                </a:solidFill>
              </a:rPr>
              <a:t>dMMR</a:t>
            </a:r>
            <a:r>
              <a:rPr lang="en-GB" noProof="0">
                <a:solidFill>
                  <a:srgbClr val="0432FF"/>
                </a:solidFill>
              </a:rPr>
              <a:t>/MSI </a:t>
            </a:r>
            <a:r>
              <a:rPr lang="en-GB" noProof="0" err="1">
                <a:solidFill>
                  <a:srgbClr val="0432FF"/>
                </a:solidFill>
              </a:rPr>
              <a:t>tumor</a:t>
            </a:r>
            <a:r>
              <a:rPr lang="en-GB" noProof="0">
                <a:solidFill>
                  <a:srgbClr val="0432FF"/>
                </a:solidFill>
              </a:rPr>
              <a:t>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889991-D3C1-64DF-9D97-EF6219A336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400" noProof="0">
                <a:effectLst/>
                <a:latin typeface="arial" panose="020B0604020202020204" pitchFamily="34" charset="0"/>
              </a:rPr>
              <a:t>MMR proteins: How and why should they be detected in 2024?</a:t>
            </a:r>
            <a:endParaRPr lang="en-GB" noProof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07361"/>
            <a:ext cx="1838476" cy="320111"/>
          </a:xfrm>
          <a:prstGeom prst="rect">
            <a:avLst/>
          </a:prstGeom>
        </p:spPr>
      </p:pic>
      <p:pic>
        <p:nvPicPr>
          <p:cNvPr id="5" name="Imagem 6">
            <a:extLst>
              <a:ext uri="{FF2B5EF4-FFF2-40B4-BE49-F238E27FC236}">
                <a16:creationId xmlns:a16="http://schemas.microsoft.com/office/drawing/2014/main" id="{058CA644-11BE-6EDB-E0FD-53837C9DB41A}"/>
              </a:ext>
            </a:extLst>
          </p:cNvPr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172" y="14249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3633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FD3BD34-B7E3-BB47-8598-CC36E9FF8839}"/>
              </a:ext>
            </a:extLst>
          </p:cNvPr>
          <p:cNvSpPr txBox="1">
            <a:spLocks/>
          </p:cNvSpPr>
          <p:nvPr/>
        </p:nvSpPr>
        <p:spPr>
          <a:xfrm>
            <a:off x="869795" y="246576"/>
            <a:ext cx="9877803" cy="55688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b="1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Tumors</a:t>
            </a:r>
            <a:r>
              <a:rPr lang="fr-FR" sz="28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28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microsatellite </a:t>
            </a:r>
            <a:r>
              <a:rPr lang="fr-FR" sz="2800" b="1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instability</a:t>
            </a:r>
            <a:r>
              <a:rPr lang="fr-FR" sz="28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</a:t>
            </a:r>
            <a:r>
              <a:rPr lang="fr-FR" sz="28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</a:t>
            </a:r>
            <a:r>
              <a:rPr lang="fr-FR" sz="28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neoantigens</a:t>
            </a:r>
            <a:endParaRPr lang="fr-FR" sz="2800" b="1" dirty="0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2906C20-0E55-D142-89BD-4C69CE024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795" y="1486054"/>
            <a:ext cx="10170773" cy="401019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879EAE6-3DCA-C64A-9380-AB524AE4249E}"/>
              </a:ext>
            </a:extLst>
          </p:cNvPr>
          <p:cNvSpPr txBox="1"/>
          <p:nvPr/>
        </p:nvSpPr>
        <p:spPr>
          <a:xfrm>
            <a:off x="10747598" y="6365202"/>
            <a:ext cx="1249250" cy="246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NEJM 2017;377:15 </a:t>
            </a:r>
            <a:endParaRPr lang="fr-FR" sz="1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329826-1F79-C644-ACB9-96455EEAC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046" y="1323119"/>
            <a:ext cx="7732098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altLang="zh-CN" sz="2400" dirty="0" err="1">
                <a:latin typeface="Invention Light" panose="020B0403020008020204"/>
                <a:ea typeface="SimSun" charset="0"/>
                <a:cs typeface="SimSun" charset="0"/>
                <a:sym typeface="Symbol" charset="0"/>
              </a:rPr>
              <a:t>Frameshift</a:t>
            </a:r>
            <a:r>
              <a:rPr lang="fr-FR" altLang="zh-CN" sz="2400" dirty="0">
                <a:latin typeface="Invention Light" panose="020B0403020008020204"/>
                <a:ea typeface="SimSun" charset="0"/>
                <a:cs typeface="SimSun" charset="0"/>
                <a:sym typeface="Symbol" charset="0"/>
              </a:rPr>
              <a:t> mutations: </a:t>
            </a:r>
            <a:r>
              <a:rPr lang="fr-FR" altLang="zh-CN" sz="2400" dirty="0" err="1">
                <a:latin typeface="Invention Light" panose="020B0403020008020204"/>
                <a:ea typeface="SimSun" charset="0"/>
                <a:cs typeface="SimSun" charset="0"/>
                <a:sym typeface="Symbol" charset="0"/>
              </a:rPr>
              <a:t>highly</a:t>
            </a:r>
            <a:r>
              <a:rPr lang="fr-FR" altLang="zh-CN" sz="2400" dirty="0">
                <a:latin typeface="Invention Light" panose="020B0403020008020204"/>
                <a:ea typeface="SimSun" charset="0"/>
                <a:cs typeface="SimSun" charset="0"/>
                <a:sym typeface="Symbol" charset="0"/>
              </a:rPr>
              <a:t> </a:t>
            </a:r>
            <a:r>
              <a:rPr lang="fr-FR" altLang="zh-CN" sz="2400" dirty="0" err="1">
                <a:latin typeface="Invention Light" panose="020B0403020008020204"/>
                <a:ea typeface="SimSun" charset="0"/>
                <a:cs typeface="SimSun" charset="0"/>
                <a:sym typeface="Symbol" charset="0"/>
              </a:rPr>
              <a:t>immunogenic</a:t>
            </a:r>
            <a:r>
              <a:rPr lang="fr-FR" altLang="zh-CN" sz="2400" dirty="0">
                <a:latin typeface="Invention Light" panose="020B0403020008020204"/>
                <a:ea typeface="SimSun" charset="0"/>
                <a:cs typeface="SimSun" charset="0"/>
                <a:sym typeface="Symbol" charset="0"/>
              </a:rPr>
              <a:t> </a:t>
            </a:r>
            <a:r>
              <a:rPr lang="fr-FR" altLang="zh-CN" sz="2400" dirty="0" err="1">
                <a:latin typeface="Invention Light" panose="020B0403020008020204"/>
                <a:ea typeface="SimSun" charset="0"/>
                <a:cs typeface="SimSun" charset="0"/>
                <a:sym typeface="Symbol" charset="0"/>
              </a:rPr>
              <a:t>mutated</a:t>
            </a:r>
            <a:r>
              <a:rPr lang="fr-FR" altLang="zh-CN" sz="2400" dirty="0">
                <a:latin typeface="Invention Light" panose="020B0403020008020204"/>
                <a:ea typeface="SimSun" charset="0"/>
                <a:cs typeface="SimSun" charset="0"/>
                <a:sym typeface="Symbol" charset="0"/>
              </a:rPr>
              <a:t> </a:t>
            </a:r>
            <a:r>
              <a:rPr lang="fr-FR" altLang="zh-CN" sz="2400" dirty="0" err="1">
                <a:latin typeface="Invention Light" panose="020B0403020008020204"/>
                <a:ea typeface="SimSun" charset="0"/>
                <a:cs typeface="SimSun" charset="0"/>
                <a:sym typeface="Symbol" charset="0"/>
              </a:rPr>
              <a:t>proteins</a:t>
            </a:r>
            <a:r>
              <a:rPr lang="fr-FR" altLang="zh-CN" sz="2400" dirty="0">
                <a:latin typeface="Invention Light" panose="020B0403020008020204"/>
                <a:ea typeface="SimSun" charset="0"/>
                <a:cs typeface="SimSun" charset="0"/>
                <a:sym typeface="Symbol" charset="0"/>
              </a:rPr>
              <a:t>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AEACFA9-5284-F84C-ABFE-7764FE6861C9}"/>
              </a:ext>
            </a:extLst>
          </p:cNvPr>
          <p:cNvSpPr txBox="1"/>
          <p:nvPr/>
        </p:nvSpPr>
        <p:spPr>
          <a:xfrm>
            <a:off x="1663428" y="5717171"/>
            <a:ext cx="8583505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dMMR</a:t>
            </a:r>
            <a:r>
              <a:rPr lang="fr-F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/MSI </a:t>
            </a:r>
            <a:r>
              <a:rPr lang="fr-FR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tumor</a:t>
            </a:r>
            <a:r>
              <a:rPr lang="fr-F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sensitive to </a:t>
            </a:r>
            <a:r>
              <a:rPr lang="fr-FR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immunotherapies</a:t>
            </a:r>
            <a:endParaRPr lang="fr-FR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35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870FAF-A087-4743-9C3E-19FCE134D98E}"/>
              </a:ext>
            </a:extLst>
          </p:cNvPr>
          <p:cNvSpPr txBox="1">
            <a:spLocks/>
          </p:cNvSpPr>
          <p:nvPr/>
        </p:nvSpPr>
        <p:spPr>
          <a:xfrm>
            <a:off x="281314" y="238893"/>
            <a:ext cx="9756680" cy="694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fr-FR" sz="3200" spc="10" dirty="0">
                <a:solidFill>
                  <a:srgbClr val="0432FF"/>
                </a:solidFill>
              </a:rPr>
              <a:t>MSI </a:t>
            </a:r>
            <a:r>
              <a:rPr lang="fr-FR" sz="3200" spc="10" dirty="0" err="1">
                <a:solidFill>
                  <a:srgbClr val="0432FF"/>
                </a:solidFill>
              </a:rPr>
              <a:t>carcinomas</a:t>
            </a:r>
            <a:r>
              <a:rPr lang="fr-FR" sz="3200" spc="10" dirty="0">
                <a:solidFill>
                  <a:srgbClr val="0432FF"/>
                </a:solidFill>
              </a:rPr>
              <a:t>: the </a:t>
            </a:r>
            <a:r>
              <a:rPr lang="fr-FR" sz="3200" spc="10" dirty="0" err="1">
                <a:solidFill>
                  <a:srgbClr val="0432FF"/>
                </a:solidFill>
              </a:rPr>
              <a:t>landmark</a:t>
            </a:r>
            <a:r>
              <a:rPr lang="fr-FR" sz="3200" spc="10" dirty="0">
                <a:solidFill>
                  <a:srgbClr val="0432FF"/>
                </a:solidFill>
              </a:rPr>
              <a:t> </a:t>
            </a:r>
            <a:r>
              <a:rPr lang="fr-FR" sz="3200" spc="10" dirty="0" err="1">
                <a:solidFill>
                  <a:srgbClr val="0432FF"/>
                </a:solidFill>
              </a:rPr>
              <a:t>study</a:t>
            </a:r>
            <a:r>
              <a:rPr lang="fr-FR" sz="3200" spc="10" dirty="0">
                <a:solidFill>
                  <a:srgbClr val="0432FF"/>
                </a:solidFill>
              </a:rPr>
              <a:t> (Le </a:t>
            </a:r>
            <a:r>
              <a:rPr lang="fr-FR" sz="3200" i="1" spc="10" dirty="0">
                <a:solidFill>
                  <a:srgbClr val="0432FF"/>
                </a:solidFill>
              </a:rPr>
              <a:t>et al. </a:t>
            </a:r>
            <a:r>
              <a:rPr lang="fr-FR" sz="3200" spc="10" dirty="0">
                <a:solidFill>
                  <a:srgbClr val="0432FF"/>
                </a:solidFill>
              </a:rPr>
              <a:t>2015-2017)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D50881-0E93-5C4B-A6F8-125537BA15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7070" y="991369"/>
            <a:ext cx="4723145" cy="3191844"/>
          </a:xfrm>
          <a:prstGeom prst="rect">
            <a:avLst/>
          </a:prstGeom>
          <a:noFill/>
          <a:ln w="25400">
            <a:solidFill>
              <a:srgbClr val="F1C6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6ABDBB-7628-EB40-AC33-72351D12A947}"/>
              </a:ext>
            </a:extLst>
          </p:cNvPr>
          <p:cNvSpPr/>
          <p:nvPr/>
        </p:nvSpPr>
        <p:spPr>
          <a:xfrm>
            <a:off x="128528" y="6249205"/>
            <a:ext cx="323773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LE DT N </a:t>
            </a:r>
            <a:r>
              <a:rPr 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Engl</a:t>
            </a:r>
            <a:r>
              <a:rPr 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 J Med. 2015 Jun 25;372(26):2509-20.</a:t>
            </a:r>
          </a:p>
          <a:p>
            <a:r>
              <a:rPr 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LE DT Science. 2017 </a:t>
            </a:r>
            <a:r>
              <a:rPr 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Jul</a:t>
            </a:r>
            <a:r>
              <a:rPr 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 28;357(6349):409-413</a:t>
            </a:r>
          </a:p>
          <a:p>
            <a:r>
              <a:rPr 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engl</a:t>
            </a:r>
            <a:r>
              <a:rPr 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 j </a:t>
            </a:r>
            <a:r>
              <a:rPr 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med</a:t>
            </a:r>
            <a:r>
              <a:rPr 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 377;15 </a:t>
            </a:r>
            <a:r>
              <a:rPr 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nejm.org</a:t>
            </a:r>
            <a:r>
              <a:rPr 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October</a:t>
            </a:r>
            <a:r>
              <a:rPr 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 12, 2017</a:t>
            </a:r>
          </a:p>
        </p:txBody>
      </p:sp>
      <p:pic>
        <p:nvPicPr>
          <p:cNvPr id="7" name="Image 3">
            <a:extLst>
              <a:ext uri="{FF2B5EF4-FFF2-40B4-BE49-F238E27FC236}">
                <a16:creationId xmlns:a16="http://schemas.microsoft.com/office/drawing/2014/main" id="{5C03D10A-1528-21D0-99C1-7A4926381E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89176" y="991369"/>
            <a:ext cx="4147969" cy="2447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B1D0661-2AFA-3A95-D1A7-51F5C8A3D50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9176" y="3499088"/>
            <a:ext cx="6821510" cy="309909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3E0A974-0664-D257-9C9B-1FBB75CF276F}"/>
              </a:ext>
            </a:extLst>
          </p:cNvPr>
          <p:cNvSpPr txBox="1"/>
          <p:nvPr/>
        </p:nvSpPr>
        <p:spPr>
          <a:xfrm>
            <a:off x="10037994" y="5707124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2017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29BDDC5-AC1B-7332-BF6F-2DD6DF7E7692}"/>
              </a:ext>
            </a:extLst>
          </p:cNvPr>
          <p:cNvSpPr txBox="1"/>
          <p:nvPr/>
        </p:nvSpPr>
        <p:spPr>
          <a:xfrm>
            <a:off x="1185334" y="4521860"/>
            <a:ext cx="7145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Immune Checkpoint Inhibitors for all MSI </a:t>
            </a:r>
            <a:r>
              <a:rPr lang="en-GB" sz="28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tumor</a:t>
            </a:r>
            <a:endParaRPr lang="en-GB" sz="2800" dirty="0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12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8D47270-9898-C664-0085-01AF126D1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94" y="450493"/>
            <a:ext cx="4531511" cy="579549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38794B9-AC3D-C3FC-1332-18899906B71C}"/>
              </a:ext>
            </a:extLst>
          </p:cNvPr>
          <p:cNvSpPr txBox="1"/>
          <p:nvPr/>
        </p:nvSpPr>
        <p:spPr>
          <a:xfrm>
            <a:off x="5309696" y="108057"/>
            <a:ext cx="673205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2</a:t>
            </a:r>
            <a:r>
              <a:rPr lang="fr-FR" sz="24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fr-F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case of NSCL </a:t>
            </a:r>
            <a:r>
              <a:rPr lang="fr-FR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dMMR</a:t>
            </a:r>
            <a:r>
              <a:rPr lang="fr-F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squamous</a:t>
            </a:r>
            <a:r>
              <a:rPr lang="fr-F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carcinoma</a:t>
            </a:r>
            <a:endParaRPr lang="fr-FR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000" b="1" u="sng" dirty="0" err="1">
                <a:solidFill>
                  <a:srgbClr val="0432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Somatic</a:t>
            </a:r>
            <a:r>
              <a:rPr lang="fr-FR" sz="2000" b="1" u="sng" dirty="0">
                <a:solidFill>
                  <a:srgbClr val="0432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mutations </a:t>
            </a:r>
            <a:r>
              <a:rPr lang="fr-FR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MSH2 (p.E364*Exon7), MSH6 (p.F1104Lfs*11 Exon5), TP53 (p.R213*Exon6) and PTEN (p.R130QExon5)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D3E05C8-4529-9062-83A6-E45E89A4B09B}"/>
              </a:ext>
            </a:extLst>
          </p:cNvPr>
          <p:cNvSpPr txBox="1"/>
          <p:nvPr/>
        </p:nvSpPr>
        <p:spPr>
          <a:xfrm>
            <a:off x="242794" y="6320655"/>
            <a:ext cx="23964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Front. </a:t>
            </a:r>
            <a:r>
              <a:rPr lang="fr-FR" sz="12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Immunol</a:t>
            </a:r>
            <a:r>
              <a:rPr lang="fr-FR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2023</a:t>
            </a:r>
          </a:p>
          <a:p>
            <a:r>
              <a:rPr lang="fr-FR" sz="12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fr-FR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10.3389/fimmu.2022.1088683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387D924-41B8-3797-C2F9-4C2179CC18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" b="-1"/>
          <a:stretch/>
        </p:blipFill>
        <p:spPr>
          <a:xfrm>
            <a:off x="5306567" y="1871518"/>
            <a:ext cx="5346919" cy="326145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3DD47EE-7CB2-9F52-3353-5CA6C88D4734}"/>
              </a:ext>
            </a:extLst>
          </p:cNvPr>
          <p:cNvSpPr txBox="1"/>
          <p:nvPr/>
        </p:nvSpPr>
        <p:spPr>
          <a:xfrm>
            <a:off x="4278489" y="5287330"/>
            <a:ext cx="75700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The p</a:t>
            </a:r>
            <a:r>
              <a:rPr lang="en-GB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atient was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treated with </a:t>
            </a:r>
            <a:r>
              <a:rPr lang="en-GB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toripalimab</a:t>
            </a:r>
            <a:r>
              <a:rPr lang="en-GB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(anti-PD-1 Immune Checkpoint Inhibitor)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with very good and durable response </a:t>
            </a:r>
            <a:r>
              <a:rPr lang="en-GB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for 33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months </a:t>
            </a:r>
          </a:p>
        </p:txBody>
      </p:sp>
    </p:spTree>
    <p:extLst>
      <p:ext uri="{BB962C8B-B14F-4D97-AF65-F5344CB8AC3E}">
        <p14:creationId xmlns:p14="http://schemas.microsoft.com/office/powerpoint/2010/main" val="5274829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>
                <a:solidFill>
                  <a:srgbClr val="0432FF"/>
                </a:solidFill>
              </a:rPr>
              <a:t>And tomorrow?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889991-D3C1-64DF-9D97-EF6219A336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400" noProof="0">
                <a:effectLst/>
                <a:latin typeface="arial" panose="020B0604020202020204" pitchFamily="34" charset="0"/>
              </a:rPr>
              <a:t>MMR proteins: How and why should they be detected in 2024?</a:t>
            </a:r>
            <a:endParaRPr lang="en-GB" noProof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07361"/>
            <a:ext cx="1838476" cy="320111"/>
          </a:xfrm>
          <a:prstGeom prst="rect">
            <a:avLst/>
          </a:prstGeom>
        </p:spPr>
      </p:pic>
      <p:pic>
        <p:nvPicPr>
          <p:cNvPr id="5" name="Imagem 6">
            <a:extLst>
              <a:ext uri="{FF2B5EF4-FFF2-40B4-BE49-F238E27FC236}">
                <a16:creationId xmlns:a16="http://schemas.microsoft.com/office/drawing/2014/main" id="{058CA644-11BE-6EDB-E0FD-53837C9DB41A}"/>
              </a:ext>
            </a:extLst>
          </p:cNvPr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172" y="14249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483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olice, capture d’écran, algèbre&#10;&#10;Description générée automatiquement">
            <a:extLst>
              <a:ext uri="{FF2B5EF4-FFF2-40B4-BE49-F238E27FC236}">
                <a16:creationId xmlns:a16="http://schemas.microsoft.com/office/drawing/2014/main" id="{35DE2658-3217-A070-068A-0E0145A17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20" y="77107"/>
            <a:ext cx="6893149" cy="175169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28A0499-F01B-C462-9FBE-B021F021FAC7}"/>
              </a:ext>
            </a:extLst>
          </p:cNvPr>
          <p:cNvSpPr txBox="1"/>
          <p:nvPr/>
        </p:nvSpPr>
        <p:spPr>
          <a:xfrm>
            <a:off x="225657" y="4646480"/>
            <a:ext cx="23687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 </a:t>
            </a:r>
            <a:r>
              <a:rPr lang="fr-FR" sz="11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Surg</a:t>
            </a:r>
            <a:r>
              <a:rPr lang="fr-FR" sz="11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1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Oncol</a:t>
            </a:r>
            <a:r>
              <a:rPr lang="fr-FR" sz="11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2023;127:426–433</a:t>
            </a:r>
          </a:p>
        </p:txBody>
      </p:sp>
      <p:pic>
        <p:nvPicPr>
          <p:cNvPr id="11" name="Image 10" descr="Une image contenant texte, carte, capture d’écran&#10;&#10;Description générée automatiquement">
            <a:extLst>
              <a:ext uri="{FF2B5EF4-FFF2-40B4-BE49-F238E27FC236}">
                <a16:creationId xmlns:a16="http://schemas.microsoft.com/office/drawing/2014/main" id="{CD90A41A-186D-268D-2618-E76ED74FE3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513" y="1995448"/>
            <a:ext cx="2331443" cy="261518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5105509-71E2-1C96-B285-CB5DEBC1DBB7}"/>
              </a:ext>
            </a:extLst>
          </p:cNvPr>
          <p:cNvSpPr txBox="1"/>
          <p:nvPr/>
        </p:nvSpPr>
        <p:spPr>
          <a:xfrm>
            <a:off x="11013620" y="124485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solidFill>
                  <a:srgbClr val="0432FF"/>
                </a:solidFill>
              </a:rPr>
              <a:t>2023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68A590D-035B-4BCE-07A0-461D577121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9508" y="3595701"/>
            <a:ext cx="3596835" cy="183043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22AAA68-E3AE-6746-6894-F974B6DDB808}"/>
              </a:ext>
            </a:extLst>
          </p:cNvPr>
          <p:cNvSpPr txBox="1"/>
          <p:nvPr/>
        </p:nvSpPr>
        <p:spPr>
          <a:xfrm>
            <a:off x="8713060" y="5426138"/>
            <a:ext cx="35968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Colorectal Cancer. Cancers 2021,13,391.https://</a:t>
            </a:r>
            <a:r>
              <a:rPr lang="fr-FR" sz="11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doi.org</a:t>
            </a:r>
            <a:r>
              <a:rPr lang="fr-FR" sz="11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/10.3390/cancers13030391</a:t>
            </a:r>
          </a:p>
        </p:txBody>
      </p:sp>
      <p:pic>
        <p:nvPicPr>
          <p:cNvPr id="8" name="Image 7" descr="Une image contenant texte, intérieur, capture d’écran&#10;&#10;Description générée automatiquement">
            <a:extLst>
              <a:ext uri="{FF2B5EF4-FFF2-40B4-BE49-F238E27FC236}">
                <a16:creationId xmlns:a16="http://schemas.microsoft.com/office/drawing/2014/main" id="{1008E686-3312-630E-D62A-A8719361E1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70" r="4684"/>
          <a:stretch/>
        </p:blipFill>
        <p:spPr>
          <a:xfrm>
            <a:off x="5701047" y="2045111"/>
            <a:ext cx="6490953" cy="155059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6F282FF-A59A-5D4B-D1CF-23131082EE14}"/>
              </a:ext>
            </a:extLst>
          </p:cNvPr>
          <p:cNvSpPr txBox="1"/>
          <p:nvPr/>
        </p:nvSpPr>
        <p:spPr>
          <a:xfrm>
            <a:off x="3058677" y="5054662"/>
            <a:ext cx="5284740" cy="138499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fr-FR" sz="2800" dirty="0">
                <a:effectLst/>
              </a:rPr>
              <a:t>Machine </a:t>
            </a:r>
            <a:r>
              <a:rPr lang="fr-FR" sz="2800" dirty="0" err="1">
                <a:effectLst/>
              </a:rPr>
              <a:t>learning</a:t>
            </a:r>
            <a:r>
              <a:rPr lang="fr-FR" sz="2800" dirty="0">
                <a:effectLst/>
              </a:rPr>
              <a:t> can </a:t>
            </a:r>
            <a:r>
              <a:rPr lang="fr-FR" sz="2800" dirty="0" err="1">
                <a:effectLst/>
              </a:rPr>
              <a:t>predict</a:t>
            </a:r>
            <a:br>
              <a:rPr lang="fr-FR" sz="2800" dirty="0"/>
            </a:br>
            <a:r>
              <a:rPr lang="fr-FR" sz="2800" dirty="0">
                <a:effectLst/>
              </a:rPr>
              <a:t>MSI/</a:t>
            </a:r>
            <a:r>
              <a:rPr lang="fr-FR" sz="2800" dirty="0" err="1">
                <a:effectLst/>
              </a:rPr>
              <a:t>dMMR</a:t>
            </a:r>
            <a:r>
              <a:rPr lang="fr-FR" sz="2800" dirty="0">
                <a:effectLst/>
              </a:rPr>
              <a:t> </a:t>
            </a:r>
            <a:r>
              <a:rPr lang="fr-FR" sz="2800" dirty="0" err="1">
                <a:effectLst/>
              </a:rPr>
              <a:t>with</a:t>
            </a:r>
            <a:r>
              <a:rPr lang="fr-FR" sz="2800" dirty="0">
                <a:effectLst/>
              </a:rPr>
              <a:t> high </a:t>
            </a:r>
            <a:r>
              <a:rPr lang="fr-FR" sz="2800" dirty="0" err="1">
                <a:effectLst/>
              </a:rPr>
              <a:t>accuracy</a:t>
            </a:r>
            <a:r>
              <a:rPr lang="fr-FR" sz="2800" dirty="0">
                <a:effectLst/>
              </a:rPr>
              <a:t> in high </a:t>
            </a:r>
            <a:r>
              <a:rPr lang="fr-FR" sz="2800" dirty="0" err="1">
                <a:effectLst/>
              </a:rPr>
              <a:t>quality</a:t>
            </a:r>
            <a:r>
              <a:rPr lang="fr-FR" sz="2800" dirty="0">
                <a:effectLst/>
              </a:rPr>
              <a:t>, </a:t>
            </a:r>
            <a:r>
              <a:rPr lang="fr-FR" sz="2800" dirty="0" err="1">
                <a:effectLst/>
              </a:rPr>
              <a:t>curated</a:t>
            </a:r>
            <a:r>
              <a:rPr lang="fr-FR" sz="2800" dirty="0"/>
              <a:t> </a:t>
            </a:r>
            <a:r>
              <a:rPr lang="fr-FR" sz="2800" dirty="0" err="1">
                <a:effectLst/>
              </a:rPr>
              <a:t>datasets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005492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rose&#10;&#10;Description générée automatiquement">
            <a:extLst>
              <a:ext uri="{FF2B5EF4-FFF2-40B4-BE49-F238E27FC236}">
                <a16:creationId xmlns:a16="http://schemas.microsoft.com/office/drawing/2014/main" id="{E79C695E-C701-3A2D-D67A-572577788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43" y="2569499"/>
            <a:ext cx="8320951" cy="3590694"/>
          </a:xfrm>
          <a:prstGeom prst="rect">
            <a:avLst/>
          </a:prstGeom>
        </p:spPr>
      </p:pic>
      <p:pic>
        <p:nvPicPr>
          <p:cNvPr id="5" name="Image 4" descr="Une image contenant texte, Police, capture d’écran&#10;&#10;Description générée automatiquement">
            <a:extLst>
              <a:ext uri="{FF2B5EF4-FFF2-40B4-BE49-F238E27FC236}">
                <a16:creationId xmlns:a16="http://schemas.microsoft.com/office/drawing/2014/main" id="{80879DED-2DDE-2E79-1C46-E87A35845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6948" y="3797529"/>
            <a:ext cx="3196409" cy="175102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1E869F2-3A7E-E421-1AF9-C43B93660DE2}"/>
              </a:ext>
            </a:extLst>
          </p:cNvPr>
          <p:cNvSpPr txBox="1"/>
          <p:nvPr/>
        </p:nvSpPr>
        <p:spPr>
          <a:xfrm>
            <a:off x="5303518" y="6257836"/>
            <a:ext cx="680139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/>
              <a:t>(1) </a:t>
            </a:r>
            <a:r>
              <a:rPr lang="fr-FR" sz="1100" err="1"/>
              <a:t>Svrcek</a:t>
            </a:r>
            <a:r>
              <a:rPr lang="fr-FR" sz="1100"/>
              <a:t> M, </a:t>
            </a:r>
            <a:r>
              <a:rPr lang="fr-FR" sz="1100" err="1"/>
              <a:t>Saillard</a:t>
            </a:r>
            <a:r>
              <a:rPr lang="fr-FR" sz="1100"/>
              <a:t> C, Dubois R, </a:t>
            </a:r>
            <a:r>
              <a:rPr lang="fr-FR" sz="1100" i="1"/>
              <a:t>et al</a:t>
            </a:r>
            <a:r>
              <a:rPr lang="fr-FR" sz="1100"/>
              <a:t>. </a:t>
            </a:r>
            <a:r>
              <a:rPr lang="fr-FR" sz="1100">
                <a:hlinkClick r:id="rId4"/>
              </a:rPr>
              <a:t>Blind validation of MSIntuit, an AI-based pre-screening tool for MSI detection from colorectal cancer H&amp;E slides</a:t>
            </a:r>
            <a:r>
              <a:rPr lang="fr-FR" sz="1100"/>
              <a:t>. Poster </a:t>
            </a:r>
            <a:r>
              <a:rPr lang="fr-FR" sz="1100" err="1"/>
              <a:t>presented</a:t>
            </a:r>
            <a:r>
              <a:rPr lang="fr-FR" sz="1100"/>
              <a:t> at: </a:t>
            </a:r>
            <a:r>
              <a:rPr lang="fr-FR" sz="1100" err="1"/>
              <a:t>European</a:t>
            </a:r>
            <a:r>
              <a:rPr lang="fr-FR" sz="1100"/>
              <a:t> Society for </a:t>
            </a:r>
            <a:r>
              <a:rPr lang="fr-FR" sz="1100" err="1"/>
              <a:t>Medical</a:t>
            </a:r>
            <a:r>
              <a:rPr lang="fr-FR" sz="1100"/>
              <a:t> </a:t>
            </a:r>
            <a:r>
              <a:rPr lang="fr-FR" sz="1100" err="1"/>
              <a:t>Oncology</a:t>
            </a:r>
            <a:r>
              <a:rPr lang="fr-FR" sz="1100"/>
              <a:t> (ESMO);  May 9th - 13th 2022; Paris France.</a:t>
            </a:r>
          </a:p>
        </p:txBody>
      </p:sp>
      <p:pic>
        <p:nvPicPr>
          <p:cNvPr id="9" name="Image 8" descr="Une image contenant texte, Police, capture d’écran, blanc&#10;&#10;Description générée automatiquement">
            <a:extLst>
              <a:ext uri="{FF2B5EF4-FFF2-40B4-BE49-F238E27FC236}">
                <a16:creationId xmlns:a16="http://schemas.microsoft.com/office/drawing/2014/main" id="{F89D1692-8C94-24AC-901D-448248895E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2627" y="302272"/>
            <a:ext cx="3992288" cy="1912584"/>
          </a:xfrm>
          <a:prstGeom prst="rect">
            <a:avLst/>
          </a:prstGeom>
        </p:spPr>
      </p:pic>
      <p:pic>
        <p:nvPicPr>
          <p:cNvPr id="11" name="Image 10" descr="Une image contenant texte, Police, blanc, Graphique&#10;&#10;Description générée automatiquement">
            <a:extLst>
              <a:ext uri="{FF2B5EF4-FFF2-40B4-BE49-F238E27FC236}">
                <a16:creationId xmlns:a16="http://schemas.microsoft.com/office/drawing/2014/main" id="{3AC1106E-7F6F-8D8E-BA55-783721440E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4216" y="2580591"/>
            <a:ext cx="3196410" cy="61638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ED9CF53-D05C-9963-B244-FC57C327BED7}"/>
              </a:ext>
            </a:extLst>
          </p:cNvPr>
          <p:cNvSpPr txBox="1"/>
          <p:nvPr/>
        </p:nvSpPr>
        <p:spPr>
          <a:xfrm>
            <a:off x="435266" y="583121"/>
            <a:ext cx="7288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Commercially available AI algorithm to predict </a:t>
            </a:r>
            <a:r>
              <a:rPr lang="en-GB" sz="28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dMMR</a:t>
            </a:r>
            <a:r>
              <a:rPr lang="en-GB" sz="28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/MSI status </a:t>
            </a:r>
            <a:r>
              <a:rPr lang="en-GB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(in colon </a:t>
            </a:r>
            <a:r>
              <a:rPr lang="en-GB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tumor</a:t>
            </a:r>
            <a:r>
              <a:rPr lang="en-GB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E90CF18-7697-70E8-80A4-0C4CA3B45575}"/>
              </a:ext>
            </a:extLst>
          </p:cNvPr>
          <p:cNvSpPr txBox="1"/>
          <p:nvPr/>
        </p:nvSpPr>
        <p:spPr>
          <a:xfrm>
            <a:off x="677333" y="1873956"/>
            <a:ext cx="6681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We are working with </a:t>
            </a:r>
            <a:r>
              <a:rPr lang="en-GB" dirty="0" err="1"/>
              <a:t>Owkin</a:t>
            </a:r>
            <a:r>
              <a:rPr lang="en-GB" dirty="0"/>
              <a:t> in Rouen in order to optimized this test</a:t>
            </a:r>
          </a:p>
        </p:txBody>
      </p:sp>
    </p:spTree>
    <p:extLst>
      <p:ext uri="{BB962C8B-B14F-4D97-AF65-F5344CB8AC3E}">
        <p14:creationId xmlns:p14="http://schemas.microsoft.com/office/powerpoint/2010/main" val="3902383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case report for introduction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889991-D3C1-64DF-9D97-EF6219A336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400" noProof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MMR proteins: How and why should they be detected in 2024?</a:t>
            </a:r>
            <a:endParaRPr lang="en-GB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07361"/>
            <a:ext cx="1838476" cy="320111"/>
          </a:xfrm>
          <a:prstGeom prst="rect">
            <a:avLst/>
          </a:prstGeom>
        </p:spPr>
      </p:pic>
      <p:pic>
        <p:nvPicPr>
          <p:cNvPr id="5" name="Imagem 6">
            <a:extLst>
              <a:ext uri="{FF2B5EF4-FFF2-40B4-BE49-F238E27FC236}">
                <a16:creationId xmlns:a16="http://schemas.microsoft.com/office/drawing/2014/main" id="{058CA644-11BE-6EDB-E0FD-53837C9DB41A}"/>
              </a:ext>
            </a:extLst>
          </p:cNvPr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172" y="14249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111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>
                <a:solidFill>
                  <a:srgbClr val="0432FF"/>
                </a:solidFill>
              </a:rPr>
              <a:t>Conclusion</a:t>
            </a:r>
            <a:endParaRPr lang="pt-BR" dirty="0">
              <a:solidFill>
                <a:srgbClr val="0432FF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07361"/>
            <a:ext cx="1838476" cy="320111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Primary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dMMR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/MSI  lung (adeno or squamous) carcinoma are rare tumors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However, these rare tumors can benefit from immunotherapy +++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dMMR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/MSI status should be performed in case of family cancer history and in every carcinoma metastasis in the lung (IHC followed by RER test)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Tomorrow AI will help us to better diagnose these tumors</a:t>
            </a:r>
          </a:p>
        </p:txBody>
      </p:sp>
    </p:spTree>
    <p:extLst>
      <p:ext uri="{BB962C8B-B14F-4D97-AF65-F5344CB8AC3E}">
        <p14:creationId xmlns:p14="http://schemas.microsoft.com/office/powerpoint/2010/main" val="38576651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obrigado!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012" y="4038600"/>
            <a:ext cx="5239976" cy="41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12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7E1B5B8A-2D02-D304-E31B-386364CAC04B}"/>
              </a:ext>
            </a:extLst>
          </p:cNvPr>
          <p:cNvSpPr txBox="1"/>
          <p:nvPr/>
        </p:nvSpPr>
        <p:spPr>
          <a:xfrm>
            <a:off x="265159" y="2704171"/>
            <a:ext cx="432503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2022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, a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68-year-old white man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25-pack-year smoking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history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(cessation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since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2014)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presented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fatigue and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cough</a:t>
            </a:r>
            <a:endParaRPr lang="fr-FR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fr-FR" b="1" dirty="0">
                <a:solidFill>
                  <a:srgbClr val="0432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1990 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(at the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age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 36 y) the patient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presented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adenocarcinoma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 the right colon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treated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surgery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recurring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2014</a:t>
            </a:r>
          </a:p>
          <a:p>
            <a:endParaRPr lang="fr-FR" dirty="0">
              <a:effectLst/>
              <a:latin typeface="Time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909A06B-B03B-42FE-FAC5-4DA4EF645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416" y="2242847"/>
            <a:ext cx="7300250" cy="2609269"/>
          </a:xfrm>
          <a:prstGeom prst="rect">
            <a:avLst/>
          </a:prstGeom>
        </p:spPr>
      </p:pic>
      <p:pic>
        <p:nvPicPr>
          <p:cNvPr id="3" name="Image 2" descr="Une image contenant texte, capture d’écran, Police, information&#10;&#10;Description générée automatiquement">
            <a:extLst>
              <a:ext uri="{FF2B5EF4-FFF2-40B4-BE49-F238E27FC236}">
                <a16:creationId xmlns:a16="http://schemas.microsoft.com/office/drawing/2014/main" id="{7B2C8C95-A3E9-F53B-41BE-54E41B2A7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53" y="0"/>
            <a:ext cx="5887374" cy="232137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E311EBE-6A6E-F88D-B214-E55CF6C5AA3A}"/>
              </a:ext>
            </a:extLst>
          </p:cNvPr>
          <p:cNvSpPr txBox="1"/>
          <p:nvPr/>
        </p:nvSpPr>
        <p:spPr>
          <a:xfrm>
            <a:off x="4825036" y="5295267"/>
            <a:ext cx="68184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addition to the occurrence of cancer at a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young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age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his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medical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history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suggestive of an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inherited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cancer-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predisposing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syndrome,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cancers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occurring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his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mother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his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sons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10BEE68-AF0A-C63D-D026-775360388D7A}"/>
              </a:ext>
            </a:extLst>
          </p:cNvPr>
          <p:cNvSpPr txBox="1"/>
          <p:nvPr/>
        </p:nvSpPr>
        <p:spPr>
          <a:xfrm>
            <a:off x="8796005" y="1097942"/>
            <a:ext cx="32266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ermline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mutation in </a:t>
            </a:r>
          </a:p>
          <a:p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MLH1(c.1943C&gt;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p.Pro648Leu)</a:t>
            </a:r>
          </a:p>
          <a:p>
            <a:r>
              <a:rPr lang="fr-FR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Lynch Syndrome</a:t>
            </a:r>
            <a:endParaRPr lang="fr-FR" b="1" dirty="0">
              <a:solidFill>
                <a:srgbClr val="0432FF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20EEEB8-EEBB-2B35-15F4-6394A74C6F71}"/>
              </a:ext>
            </a:extLst>
          </p:cNvPr>
          <p:cNvSpPr txBox="1"/>
          <p:nvPr/>
        </p:nvSpPr>
        <p:spPr>
          <a:xfrm>
            <a:off x="169334" y="6218597"/>
            <a:ext cx="31091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JTO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Clinical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Reports 2023</a:t>
            </a:r>
          </a:p>
          <a:p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doi.org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/10.1016/j.jtocrr.2023.100595</a:t>
            </a:r>
          </a:p>
        </p:txBody>
      </p:sp>
    </p:spTree>
    <p:extLst>
      <p:ext uri="{BB962C8B-B14F-4D97-AF65-F5344CB8AC3E}">
        <p14:creationId xmlns:p14="http://schemas.microsoft.com/office/powerpoint/2010/main" val="2791195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328DF89-0178-4EA0-4B27-F3F93FF80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1144" y="578522"/>
            <a:ext cx="7571536" cy="463973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C3EB506-99FB-1054-9C9D-2DC7B1AA9BD3}"/>
              </a:ext>
            </a:extLst>
          </p:cNvPr>
          <p:cNvSpPr txBox="1"/>
          <p:nvPr/>
        </p:nvSpPr>
        <p:spPr>
          <a:xfrm>
            <a:off x="245465" y="786600"/>
            <a:ext cx="3880624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b="1" dirty="0">
                <a:solidFill>
                  <a:srgbClr val="0432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August 2022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as part of the follow-up of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his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colon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cancer, a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computed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tomography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scan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performed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which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revealed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nodule on the right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upper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lobe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measuring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32 mm</a:t>
            </a:r>
          </a:p>
          <a:p>
            <a:pPr algn="just"/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transparietal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needle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biopsy</a:t>
            </a:r>
            <a:endParaRPr lang="fr-FR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lesion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performed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which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revealed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squamous</a:t>
            </a:r>
            <a:r>
              <a:rPr lang="fr-F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cell</a:t>
            </a:r>
            <a:r>
              <a:rPr lang="fr-FR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carcinoma</a:t>
            </a:r>
            <a:endParaRPr lang="fr-FR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fr-FR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fr-FR" b="1" dirty="0">
                <a:solidFill>
                  <a:srgbClr val="0432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fr-FR" b="1" dirty="0" err="1">
                <a:solidFill>
                  <a:srgbClr val="0432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December</a:t>
            </a:r>
            <a:r>
              <a:rPr lang="fr-FR" b="1" dirty="0">
                <a:solidFill>
                  <a:srgbClr val="0432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2022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the patient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had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roboticassisted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thoracic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surgery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 the right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upper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lobe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radical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lymph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node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dissection</a:t>
            </a:r>
          </a:p>
          <a:p>
            <a:pPr algn="just"/>
            <a:endParaRPr lang="fr-FR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Pathologic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examination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confirmed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</a:t>
            </a:r>
          </a:p>
          <a:p>
            <a:pPr algn="just"/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diagnosis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FR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squamous</a:t>
            </a:r>
            <a:r>
              <a:rPr lang="fr-FR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cell</a:t>
            </a:r>
            <a:r>
              <a:rPr lang="fr-FR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carcinoma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 expression of p40 in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tumor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cells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a TPS PD-L1 at 40%</a:t>
            </a:r>
          </a:p>
          <a:p>
            <a:pPr algn="just"/>
            <a:endParaRPr lang="fr-FR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fr-FR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54F32C8-8887-8193-BF56-719703159C81}"/>
              </a:ext>
            </a:extLst>
          </p:cNvPr>
          <p:cNvSpPr txBox="1"/>
          <p:nvPr/>
        </p:nvSpPr>
        <p:spPr>
          <a:xfrm>
            <a:off x="6076181" y="5241710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P40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A716088-8EAC-3E57-3BDE-91B687AF1293}"/>
              </a:ext>
            </a:extLst>
          </p:cNvPr>
          <p:cNvSpPr txBox="1"/>
          <p:nvPr/>
        </p:nvSpPr>
        <p:spPr>
          <a:xfrm>
            <a:off x="9708719" y="5241710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PD-L1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A507E60-3F0B-EEA7-18A4-5E94E5C8B2C8}"/>
              </a:ext>
            </a:extLst>
          </p:cNvPr>
          <p:cNvSpPr txBox="1"/>
          <p:nvPr/>
        </p:nvSpPr>
        <p:spPr>
          <a:xfrm>
            <a:off x="5956680" y="577258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Tumor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cells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did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not express GATA3,</a:t>
            </a:r>
          </a:p>
          <a:p>
            <a:pPr algn="just"/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excluding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lung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metastasis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urothelial</a:t>
            </a:r>
            <a:r>
              <a:rPr lang="fr-F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carcinoma</a:t>
            </a:r>
            <a:endParaRPr lang="fr-FR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702DF96-E9D4-1267-8393-090D288DB087}"/>
              </a:ext>
            </a:extLst>
          </p:cNvPr>
          <p:cNvSpPr txBox="1"/>
          <p:nvPr/>
        </p:nvSpPr>
        <p:spPr>
          <a:xfrm>
            <a:off x="169334" y="6218597"/>
            <a:ext cx="31091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JTO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Clinical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Reports 2023</a:t>
            </a:r>
          </a:p>
          <a:p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doi.org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/10.1016/j.jtocrr.2023.100595</a:t>
            </a:r>
          </a:p>
        </p:txBody>
      </p:sp>
    </p:spTree>
    <p:extLst>
      <p:ext uri="{BB962C8B-B14F-4D97-AF65-F5344CB8AC3E}">
        <p14:creationId xmlns:p14="http://schemas.microsoft.com/office/powerpoint/2010/main" val="1346595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BB5D796-50FC-3AC7-8154-AA4B4DA54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4"/>
            <a:ext cx="6345181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037DC23-9EB2-8831-67AA-DCDE477F5E3C}"/>
              </a:ext>
            </a:extLst>
          </p:cNvPr>
          <p:cNvSpPr txBox="1"/>
          <p:nvPr/>
        </p:nvSpPr>
        <p:spPr>
          <a:xfrm>
            <a:off x="6732446" y="507801"/>
            <a:ext cx="494869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fr-FR" sz="20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oss</a:t>
            </a:r>
            <a:r>
              <a:rPr lang="fr-FR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 MLH1 and PMS2 expression in </a:t>
            </a:r>
            <a:r>
              <a:rPr lang="fr-FR" sz="20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tumor</a:t>
            </a:r>
            <a:endParaRPr lang="fr-FR" sz="2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fr-FR" sz="20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cells</a:t>
            </a:r>
            <a:r>
              <a:rPr lang="fr-FR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20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fr-FR" sz="20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remaining</a:t>
            </a:r>
            <a:r>
              <a:rPr lang="fr-FR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expression of MSH2 and MSH6</a:t>
            </a:r>
          </a:p>
          <a:p>
            <a:pPr algn="just"/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fr-FR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MSI </a:t>
            </a:r>
            <a:r>
              <a:rPr lang="fr-FR" sz="20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fr-FR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confirmed</a:t>
            </a:r>
            <a:r>
              <a:rPr lang="fr-FR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by </a:t>
            </a:r>
            <a:r>
              <a:rPr lang="fr-FR" sz="20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polymerase</a:t>
            </a:r>
            <a:r>
              <a:rPr lang="fr-FR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chain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reaction</a:t>
            </a:r>
            <a:r>
              <a:rPr lang="fr-FR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20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11 </a:t>
            </a:r>
            <a:r>
              <a:rPr lang="fr-FR" sz="20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tested</a:t>
            </a:r>
            <a:r>
              <a:rPr lang="fr-FR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microsatellite markers, </a:t>
            </a:r>
            <a:r>
              <a:rPr lang="fr-FR" sz="20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revealing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four </a:t>
            </a:r>
            <a:r>
              <a:rPr lang="fr-FR" sz="20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clear</a:t>
            </a:r>
            <a:r>
              <a:rPr lang="fr-FR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instability</a:t>
            </a:r>
            <a:endParaRPr lang="fr-FR" sz="2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fr-FR" sz="2000" b="1" dirty="0">
                <a:solidFill>
                  <a:srgbClr val="0432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fr-FR" sz="2000" b="1" dirty="0" err="1">
                <a:solidFill>
                  <a:srgbClr val="0432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  <a:r>
              <a:rPr lang="fr-FR" sz="2000" b="1" dirty="0">
                <a:solidFill>
                  <a:srgbClr val="0432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the</a:t>
            </a:r>
            <a:r>
              <a:rPr lang="fr-FR" sz="20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>
                <a:solidFill>
                  <a:srgbClr val="0432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patient </a:t>
            </a:r>
            <a:r>
              <a:rPr lang="fr-FR" sz="2000" b="1" dirty="0" err="1">
                <a:solidFill>
                  <a:srgbClr val="0432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2000" b="1" dirty="0">
                <a:solidFill>
                  <a:srgbClr val="0432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Lynch syndrome </a:t>
            </a:r>
            <a:r>
              <a:rPr lang="fr-FR" sz="2000" b="1" dirty="0" err="1">
                <a:solidFill>
                  <a:srgbClr val="0432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fr-FR" sz="2000" b="1" dirty="0">
                <a:solidFill>
                  <a:srgbClr val="0432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 err="1">
                <a:solidFill>
                  <a:srgbClr val="0432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diagnosed</a:t>
            </a:r>
            <a:r>
              <a:rPr lang="fr-FR" sz="20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 err="1">
                <a:solidFill>
                  <a:srgbClr val="0432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2000" b="1" dirty="0">
                <a:solidFill>
                  <a:srgbClr val="0432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fr-FR" sz="20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 err="1">
                <a:solidFill>
                  <a:srgbClr val="0432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dMMR</a:t>
            </a:r>
            <a:r>
              <a:rPr lang="fr-FR" sz="2000" b="1" dirty="0">
                <a:solidFill>
                  <a:srgbClr val="0432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invasive </a:t>
            </a:r>
            <a:r>
              <a:rPr lang="fr-FR" sz="2000" b="1" dirty="0" err="1">
                <a:solidFill>
                  <a:srgbClr val="0432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squamous</a:t>
            </a:r>
            <a:r>
              <a:rPr lang="fr-FR" sz="2000" b="1" dirty="0">
                <a:solidFill>
                  <a:srgbClr val="0432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 err="1">
                <a:solidFill>
                  <a:srgbClr val="0432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cell</a:t>
            </a:r>
            <a:r>
              <a:rPr lang="fr-FR" sz="2000" b="1" dirty="0">
                <a:solidFill>
                  <a:srgbClr val="0432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 err="1">
                <a:solidFill>
                  <a:srgbClr val="0432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carcinoma</a:t>
            </a:r>
            <a:r>
              <a:rPr lang="fr-FR" sz="2000" b="1" dirty="0">
                <a:solidFill>
                  <a:srgbClr val="0432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 the right </a:t>
            </a:r>
            <a:r>
              <a:rPr lang="fr-FR" sz="2000" b="1" dirty="0" err="1">
                <a:solidFill>
                  <a:srgbClr val="0432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upper</a:t>
            </a:r>
            <a:r>
              <a:rPr lang="fr-FR" sz="2000" b="1" dirty="0">
                <a:solidFill>
                  <a:srgbClr val="0432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lobe of the </a:t>
            </a:r>
            <a:r>
              <a:rPr lang="fr-FR" sz="2000" b="1" dirty="0" err="1">
                <a:solidFill>
                  <a:srgbClr val="0432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lung</a:t>
            </a:r>
            <a:endParaRPr lang="fr-FR" sz="2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54B1300-88DB-1987-DBF6-7AC939F6BE66}"/>
              </a:ext>
            </a:extLst>
          </p:cNvPr>
          <p:cNvSpPr txBox="1"/>
          <p:nvPr/>
        </p:nvSpPr>
        <p:spPr>
          <a:xfrm>
            <a:off x="8962001" y="6241175"/>
            <a:ext cx="31091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JTO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Clinical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Reports 2023</a:t>
            </a:r>
          </a:p>
          <a:p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doi.org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/10.1016/j.jtocrr.2023.100595</a:t>
            </a:r>
          </a:p>
        </p:txBody>
      </p:sp>
    </p:spTree>
    <p:extLst>
      <p:ext uri="{BB962C8B-B14F-4D97-AF65-F5344CB8AC3E}">
        <p14:creationId xmlns:p14="http://schemas.microsoft.com/office/powerpoint/2010/main" val="2706053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>
                <a:solidFill>
                  <a:srgbClr val="0432FF"/>
                </a:solidFill>
              </a:rPr>
              <a:t>What is a </a:t>
            </a:r>
            <a:r>
              <a:rPr lang="en-GB" noProof="0" err="1">
                <a:solidFill>
                  <a:srgbClr val="0432FF"/>
                </a:solidFill>
              </a:rPr>
              <a:t>dMMR</a:t>
            </a:r>
            <a:r>
              <a:rPr lang="en-GB" noProof="0">
                <a:solidFill>
                  <a:srgbClr val="0432FF"/>
                </a:solidFill>
              </a:rPr>
              <a:t>/MSI carcinoma?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889991-D3C1-64DF-9D97-EF6219A336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400" noProof="0">
                <a:effectLst/>
                <a:latin typeface="arial" panose="020B0604020202020204" pitchFamily="34" charset="0"/>
              </a:rPr>
              <a:t>MMR proteins: How and why should they be detected in 2024?</a:t>
            </a:r>
            <a:endParaRPr lang="en-GB" noProof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07361"/>
            <a:ext cx="1838476" cy="320111"/>
          </a:xfrm>
          <a:prstGeom prst="rect">
            <a:avLst/>
          </a:prstGeom>
        </p:spPr>
      </p:pic>
      <p:pic>
        <p:nvPicPr>
          <p:cNvPr id="5" name="Imagem 6">
            <a:extLst>
              <a:ext uri="{FF2B5EF4-FFF2-40B4-BE49-F238E27FC236}">
                <a16:creationId xmlns:a16="http://schemas.microsoft.com/office/drawing/2014/main" id="{058CA644-11BE-6EDB-E0FD-53837C9DB41A}"/>
              </a:ext>
            </a:extLst>
          </p:cNvPr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172" y="14249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83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B1D0114-99A3-43A8-4189-09EAB6C50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210" y="704002"/>
            <a:ext cx="7772400" cy="5449996"/>
          </a:xfrm>
          <a:prstGeom prst="rect">
            <a:avLst/>
          </a:prstGeom>
        </p:spPr>
      </p:pic>
      <p:sp>
        <p:nvSpPr>
          <p:cNvPr id="2" name="ZoneTexte 15">
            <a:extLst>
              <a:ext uri="{FF2B5EF4-FFF2-40B4-BE49-F238E27FC236}">
                <a16:creationId xmlns:a16="http://schemas.microsoft.com/office/drawing/2014/main" id="{7462555F-9B92-B0DA-414B-F0DE9DEE5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9677" y="3077645"/>
            <a:ext cx="1960562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0F9A97"/>
                </a:solidFill>
                <a:latin typeface="Calibri" pitchFamily="34" charset="0"/>
              </a:rPr>
              <a:t>4 </a:t>
            </a:r>
            <a:r>
              <a:rPr lang="fr-FR" sz="2000" dirty="0" err="1">
                <a:solidFill>
                  <a:srgbClr val="0F9A97"/>
                </a:solidFill>
                <a:latin typeface="Calibri" pitchFamily="34" charset="0"/>
              </a:rPr>
              <a:t>repair</a:t>
            </a:r>
            <a:r>
              <a:rPr lang="fr-FR" sz="2000" dirty="0">
                <a:solidFill>
                  <a:srgbClr val="0F9A97"/>
                </a:solidFill>
                <a:latin typeface="Calibri" pitchFamily="34" charset="0"/>
              </a:rPr>
              <a:t> </a:t>
            </a:r>
            <a:r>
              <a:rPr lang="fr-FR" sz="2000" dirty="0" err="1">
                <a:solidFill>
                  <a:srgbClr val="0F9A97"/>
                </a:solidFill>
                <a:latin typeface="Calibri" pitchFamily="34" charset="0"/>
              </a:rPr>
              <a:t>proteins</a:t>
            </a:r>
            <a:endParaRPr lang="fr-FR" sz="2000" dirty="0">
              <a:solidFill>
                <a:srgbClr val="0F9A97"/>
              </a:solidFill>
              <a:latin typeface="Calibri" pitchFamily="34" charset="0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D2C2094-FFF5-261D-C21B-29AA14EBDDC5}"/>
              </a:ext>
            </a:extLst>
          </p:cNvPr>
          <p:cNvSpPr txBox="1">
            <a:spLocks/>
          </p:cNvSpPr>
          <p:nvPr/>
        </p:nvSpPr>
        <p:spPr>
          <a:xfrm>
            <a:off x="385256" y="75473"/>
            <a:ext cx="9756680" cy="694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fr-FR" sz="3200" b="1" spc="10" err="1">
                <a:solidFill>
                  <a:srgbClr val="0432FF"/>
                </a:solidFill>
              </a:rPr>
              <a:t>MisMatchRepair</a:t>
            </a:r>
            <a:r>
              <a:rPr lang="fr-FR" sz="3200" b="1" spc="10">
                <a:solidFill>
                  <a:srgbClr val="0432FF"/>
                </a:solidFill>
              </a:rPr>
              <a:t> MMR system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161B9D0-FFD9-9271-FF54-D84A08842931}"/>
              </a:ext>
            </a:extLst>
          </p:cNvPr>
          <p:cNvSpPr txBox="1"/>
          <p:nvPr/>
        </p:nvSpPr>
        <p:spPr>
          <a:xfrm>
            <a:off x="651675" y="2492414"/>
            <a:ext cx="12224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/>
              <a:t>MLH1</a:t>
            </a:r>
          </a:p>
          <a:p>
            <a:r>
              <a:rPr lang="fr-FR" sz="2000"/>
              <a:t>PMS2</a:t>
            </a:r>
          </a:p>
          <a:p>
            <a:endParaRPr lang="fr-FR" sz="2000"/>
          </a:p>
          <a:p>
            <a:r>
              <a:rPr lang="fr-FR" sz="2000"/>
              <a:t>MSH2</a:t>
            </a:r>
          </a:p>
          <a:p>
            <a:r>
              <a:rPr lang="fr-FR" sz="2000"/>
              <a:t>MSH6</a:t>
            </a:r>
          </a:p>
          <a:p>
            <a:endParaRPr lang="fr-FR" sz="200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0D3AC6E-7AB1-951A-B2D3-A078CB428271}"/>
              </a:ext>
            </a:extLst>
          </p:cNvPr>
          <p:cNvSpPr txBox="1"/>
          <p:nvPr/>
        </p:nvSpPr>
        <p:spPr>
          <a:xfrm>
            <a:off x="9780643" y="2087789"/>
            <a:ext cx="1819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/>
              <a:t>p</a:t>
            </a:r>
            <a:r>
              <a:rPr lang="en-GB" dirty="0"/>
              <a:t>roficient </a:t>
            </a:r>
            <a:r>
              <a:rPr lang="en-GB" dirty="0" err="1"/>
              <a:t>pMMR</a:t>
            </a:r>
            <a:endParaRPr lang="en-GB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32A362D-AC54-AD4C-3BED-461315C08EE7}"/>
              </a:ext>
            </a:extLst>
          </p:cNvPr>
          <p:cNvSpPr txBox="1"/>
          <p:nvPr/>
        </p:nvSpPr>
        <p:spPr>
          <a:xfrm>
            <a:off x="9856554" y="5226204"/>
            <a:ext cx="174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/>
              <a:t>d</a:t>
            </a:r>
            <a:r>
              <a:rPr lang="en-GB" dirty="0"/>
              <a:t>eficient </a:t>
            </a:r>
            <a:r>
              <a:rPr lang="en-GB" dirty="0" err="1"/>
              <a:t>dMMR</a:t>
            </a:r>
            <a:endParaRPr lang="en-GB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9A99841-D905-2D93-5E6E-F5EB6008AE0E}"/>
              </a:ext>
            </a:extLst>
          </p:cNvPr>
          <p:cNvSpPr txBox="1"/>
          <p:nvPr/>
        </p:nvSpPr>
        <p:spPr>
          <a:xfrm>
            <a:off x="6285505" y="3261906"/>
            <a:ext cx="44416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The MMR enzymatic complex repairs the DNA errors made by the DNA polymerase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810D6F3-DECA-B4FF-D06B-86AC8EB0D03D}"/>
              </a:ext>
            </a:extLst>
          </p:cNvPr>
          <p:cNvSpPr txBox="1"/>
          <p:nvPr/>
        </p:nvSpPr>
        <p:spPr>
          <a:xfrm>
            <a:off x="660455" y="6258983"/>
            <a:ext cx="900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DNA polymerase make mistakes while duplicating DNA especially in repeated sequences</a:t>
            </a:r>
          </a:p>
        </p:txBody>
      </p:sp>
    </p:spTree>
    <p:extLst>
      <p:ext uri="{BB962C8B-B14F-4D97-AF65-F5344CB8AC3E}">
        <p14:creationId xmlns:p14="http://schemas.microsoft.com/office/powerpoint/2010/main" val="278274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ligne, diagramme, capture d’écran&#10;&#10;Description générée automatiquement">
            <a:extLst>
              <a:ext uri="{FF2B5EF4-FFF2-40B4-BE49-F238E27FC236}">
                <a16:creationId xmlns:a16="http://schemas.microsoft.com/office/drawing/2014/main" id="{89DDAAE0-8B3D-3F39-C0C0-27D9F869C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68" y="1304916"/>
            <a:ext cx="7337778" cy="276724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670EAC0-47F8-DFF2-32D2-C3E013CF44DB}"/>
              </a:ext>
            </a:extLst>
          </p:cNvPr>
          <p:cNvSpPr txBox="1"/>
          <p:nvPr/>
        </p:nvSpPr>
        <p:spPr>
          <a:xfrm>
            <a:off x="600098" y="4311041"/>
            <a:ext cx="62635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Loss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of MMR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prevents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cell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repairing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random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mismatches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antiparallel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strands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arise at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repetitive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regions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DNA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replication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leading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to propagation of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random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insertions/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deletions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indels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) in microsatellites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1FA048D-D67F-8FBD-9D89-30288BC0B9D3}"/>
              </a:ext>
            </a:extLst>
          </p:cNvPr>
          <p:cNvSpPr txBox="1"/>
          <p:nvPr/>
        </p:nvSpPr>
        <p:spPr>
          <a:xfrm>
            <a:off x="343897" y="413643"/>
            <a:ext cx="115990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Schematic</a:t>
            </a:r>
            <a:r>
              <a:rPr lang="fr-FR" sz="24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microsatellite </a:t>
            </a:r>
            <a:r>
              <a:rPr lang="fr-FR" sz="24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instability</a:t>
            </a:r>
            <a:r>
              <a:rPr lang="fr-FR" sz="24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(MSI) due to </a:t>
            </a:r>
            <a:r>
              <a:rPr lang="fr-FR" sz="24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deficient</a:t>
            </a:r>
            <a:r>
              <a:rPr lang="fr-FR" sz="24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mismatch</a:t>
            </a:r>
            <a:r>
              <a:rPr lang="fr-FR" sz="24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repair</a:t>
            </a:r>
            <a:r>
              <a:rPr lang="fr-FR" sz="24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fr-FR" sz="24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dMMR</a:t>
            </a:r>
            <a:r>
              <a:rPr lang="fr-FR" sz="24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AF78286-6DE5-ACB2-9E08-0A5CA9CB991B}"/>
              </a:ext>
            </a:extLst>
          </p:cNvPr>
          <p:cNvSpPr txBox="1"/>
          <p:nvPr/>
        </p:nvSpPr>
        <p:spPr>
          <a:xfrm>
            <a:off x="7123289" y="6526696"/>
            <a:ext cx="50687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Methods Mol Biol. 2020 ; 2055: 119–132. doi:10.1007/978-1-4939-9773-2_5 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9DC65F0-9A38-469A-4A9D-FAFBB726176D}"/>
              </a:ext>
            </a:extLst>
          </p:cNvPr>
          <p:cNvSpPr txBox="1"/>
          <p:nvPr/>
        </p:nvSpPr>
        <p:spPr>
          <a:xfrm>
            <a:off x="7935401" y="2153873"/>
            <a:ext cx="40075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0"/>
              </a:spcBef>
            </a:pPr>
            <a:r>
              <a:rPr lang="fr-FR" sz="1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Somatic</a:t>
            </a:r>
            <a:r>
              <a:rPr lang="fr-FR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fr-FR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nactivation </a:t>
            </a:r>
            <a:r>
              <a:rPr lang="fr-FR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fr-FR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genes</a:t>
            </a:r>
            <a:r>
              <a:rPr lang="fr-FR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involved</a:t>
            </a:r>
            <a:r>
              <a:rPr lang="fr-FR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the </a:t>
            </a:r>
            <a:r>
              <a:rPr lang="fr-FR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</a:t>
            </a:r>
            <a:r>
              <a:rPr lang="fr-FR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cycle, </a:t>
            </a:r>
            <a:r>
              <a:rPr lang="fr-FR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apoptosis</a:t>
            </a:r>
            <a:r>
              <a:rPr lang="fr-FR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DNA </a:t>
            </a:r>
            <a:r>
              <a:rPr lang="fr-FR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repair</a:t>
            </a:r>
            <a:r>
              <a:rPr lang="fr-FR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 eaLnBrk="0" hangingPunct="0">
              <a:spcBef>
                <a:spcPct val="0"/>
              </a:spcBef>
            </a:pPr>
            <a:r>
              <a:rPr lang="fr-FR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TGF b type II </a:t>
            </a:r>
            <a:r>
              <a:rPr lang="fr-FR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receptor</a:t>
            </a:r>
            <a:r>
              <a:rPr lang="fr-FR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IGFRII, BAX, CASP1, MSH3, MSH6</a:t>
            </a:r>
            <a:r>
              <a:rPr lang="fr-FR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</a:p>
        </p:txBody>
      </p:sp>
      <p:sp>
        <p:nvSpPr>
          <p:cNvPr id="6" name="Flèche vers la droite 5">
            <a:extLst>
              <a:ext uri="{FF2B5EF4-FFF2-40B4-BE49-F238E27FC236}">
                <a16:creationId xmlns:a16="http://schemas.microsoft.com/office/drawing/2014/main" id="{F86F3397-C86C-CDD4-82CD-CB3DDEAA72C5}"/>
              </a:ext>
            </a:extLst>
          </p:cNvPr>
          <p:cNvSpPr/>
          <p:nvPr/>
        </p:nvSpPr>
        <p:spPr>
          <a:xfrm>
            <a:off x="7032978" y="2686756"/>
            <a:ext cx="902423" cy="22577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lèche vers la droite 7">
            <a:extLst>
              <a:ext uri="{FF2B5EF4-FFF2-40B4-BE49-F238E27FC236}">
                <a16:creationId xmlns:a16="http://schemas.microsoft.com/office/drawing/2014/main" id="{60301203-827F-E169-1323-06ED0896D071}"/>
              </a:ext>
            </a:extLst>
          </p:cNvPr>
          <p:cNvSpPr/>
          <p:nvPr/>
        </p:nvSpPr>
        <p:spPr>
          <a:xfrm rot="5400000">
            <a:off x="9206432" y="3822025"/>
            <a:ext cx="902423" cy="22577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C7587C3A-D9C4-927B-32FB-0C8D885550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8467" y="4632767"/>
            <a:ext cx="1248407" cy="43088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eaLnBrk="0" hangingPunct="0">
              <a:spcBef>
                <a:spcPct val="0"/>
              </a:spcBef>
            </a:pP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Cancer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918112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0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1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12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3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4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5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6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7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8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9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2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20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21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22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23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4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5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6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7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28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3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4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5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6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7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8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9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Props1.xml><?xml version="1.0" encoding="utf-8"?>
<ds:datastoreItem xmlns:ds="http://schemas.openxmlformats.org/officeDocument/2006/customXml" ds:itemID="{E4D8A22F-7160-DD4E-8FD1-1A2604DC8E7F}">
  <ds:schemaRefs>
    <ds:schemaRef ds:uri="http://schemas.microsoft.com/VisualStudio/2011/storyboarding/control"/>
  </ds:schemaRefs>
</ds:datastoreItem>
</file>

<file path=customXml/itemProps10.xml><?xml version="1.0" encoding="utf-8"?>
<ds:datastoreItem xmlns:ds="http://schemas.openxmlformats.org/officeDocument/2006/customXml" ds:itemID="{C20F243A-BD05-C24F-A95A-6DE0C1C8C8FD}">
  <ds:schemaRefs>
    <ds:schemaRef ds:uri="http://schemas.microsoft.com/VisualStudio/2011/storyboarding/control"/>
  </ds:schemaRefs>
</ds:datastoreItem>
</file>

<file path=customXml/itemProps11.xml><?xml version="1.0" encoding="utf-8"?>
<ds:datastoreItem xmlns:ds="http://schemas.openxmlformats.org/officeDocument/2006/customXml" ds:itemID="{BE85DAAB-C3A0-654D-860B-DD6857D6D772}">
  <ds:schemaRefs>
    <ds:schemaRef ds:uri="http://schemas.microsoft.com/VisualStudio/2011/storyboarding/control"/>
  </ds:schemaRefs>
</ds:datastoreItem>
</file>

<file path=customXml/itemProps12.xml><?xml version="1.0" encoding="utf-8"?>
<ds:datastoreItem xmlns:ds="http://schemas.openxmlformats.org/officeDocument/2006/customXml" ds:itemID="{2D633E7E-AA5F-484A-97F1-E1B43E9D479F}">
  <ds:schemaRefs>
    <ds:schemaRef ds:uri="http://schemas.microsoft.com/VisualStudio/2011/storyboarding/control"/>
  </ds:schemaRefs>
</ds:datastoreItem>
</file>

<file path=customXml/itemProps13.xml><?xml version="1.0" encoding="utf-8"?>
<ds:datastoreItem xmlns:ds="http://schemas.openxmlformats.org/officeDocument/2006/customXml" ds:itemID="{618C05E2-1D99-7446-8FF1-B3A306A96B1E}">
  <ds:schemaRefs>
    <ds:schemaRef ds:uri="http://schemas.microsoft.com/VisualStudio/2011/storyboarding/control"/>
  </ds:schemaRefs>
</ds:datastoreItem>
</file>

<file path=customXml/itemProps14.xml><?xml version="1.0" encoding="utf-8"?>
<ds:datastoreItem xmlns:ds="http://schemas.openxmlformats.org/officeDocument/2006/customXml" ds:itemID="{1BE615A2-8A72-EA44-A4F9-EAC482662579}">
  <ds:schemaRefs>
    <ds:schemaRef ds:uri="http://schemas.microsoft.com/VisualStudio/2011/storyboarding/control"/>
  </ds:schemaRefs>
</ds:datastoreItem>
</file>

<file path=customXml/itemProps15.xml><?xml version="1.0" encoding="utf-8"?>
<ds:datastoreItem xmlns:ds="http://schemas.openxmlformats.org/officeDocument/2006/customXml" ds:itemID="{F69F0F43-3B9E-4646-9AAB-EC372D25A1C9}">
  <ds:schemaRefs>
    <ds:schemaRef ds:uri="http://schemas.microsoft.com/VisualStudio/2011/storyboarding/control"/>
  </ds:schemaRefs>
</ds:datastoreItem>
</file>

<file path=customXml/itemProps16.xml><?xml version="1.0" encoding="utf-8"?>
<ds:datastoreItem xmlns:ds="http://schemas.openxmlformats.org/officeDocument/2006/customXml" ds:itemID="{C842CB7E-1519-4A6D-8A59-AB0D277F7EEA}">
  <ds:schemaRefs>
    <ds:schemaRef ds:uri="http://schemas.microsoft.com/VisualStudio/2011/storyboarding/control"/>
  </ds:schemaRefs>
</ds:datastoreItem>
</file>

<file path=customXml/itemProps17.xml><?xml version="1.0" encoding="utf-8"?>
<ds:datastoreItem xmlns:ds="http://schemas.openxmlformats.org/officeDocument/2006/customXml" ds:itemID="{7AD2A8F4-A7E4-470C-A5DE-6D5632323B18}">
  <ds:schemaRefs>
    <ds:schemaRef ds:uri="http://schemas.microsoft.com/VisualStudio/2011/storyboarding/control"/>
  </ds:schemaRefs>
</ds:datastoreItem>
</file>

<file path=customXml/itemProps18.xml><?xml version="1.0" encoding="utf-8"?>
<ds:datastoreItem xmlns:ds="http://schemas.openxmlformats.org/officeDocument/2006/customXml" ds:itemID="{BBB7D1CD-2AF5-4E17-A0B8-96DF3BB13463}">
  <ds:schemaRefs>
    <ds:schemaRef ds:uri="http://schemas.microsoft.com/VisualStudio/2011/storyboarding/control"/>
  </ds:schemaRefs>
</ds:datastoreItem>
</file>

<file path=customXml/itemProps19.xml><?xml version="1.0" encoding="utf-8"?>
<ds:datastoreItem xmlns:ds="http://schemas.openxmlformats.org/officeDocument/2006/customXml" ds:itemID="{8F4D6BDA-3027-4CA4-B1D2-75C28A01AEEA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CE724C58-4113-3C4C-9346-A68A29C23BD7}">
  <ds:schemaRefs>
    <ds:schemaRef ds:uri="http://schemas.microsoft.com/VisualStudio/2011/storyboarding/control"/>
  </ds:schemaRefs>
</ds:datastoreItem>
</file>

<file path=customXml/itemProps20.xml><?xml version="1.0" encoding="utf-8"?>
<ds:datastoreItem xmlns:ds="http://schemas.openxmlformats.org/officeDocument/2006/customXml" ds:itemID="{007BD63A-D890-254E-9EB7-8398FD1A213E}">
  <ds:schemaRefs>
    <ds:schemaRef ds:uri="http://schemas.microsoft.com/VisualStudio/2011/storyboarding/control"/>
  </ds:schemaRefs>
</ds:datastoreItem>
</file>

<file path=customXml/itemProps21.xml><?xml version="1.0" encoding="utf-8"?>
<ds:datastoreItem xmlns:ds="http://schemas.openxmlformats.org/officeDocument/2006/customXml" ds:itemID="{8A435F90-28E9-4DE7-B2CE-F65BE09BF789}">
  <ds:schemaRefs>
    <ds:schemaRef ds:uri="http://schemas.microsoft.com/VisualStudio/2011/storyboarding/control"/>
  </ds:schemaRefs>
</ds:datastoreItem>
</file>

<file path=customXml/itemProps22.xml><?xml version="1.0" encoding="utf-8"?>
<ds:datastoreItem xmlns:ds="http://schemas.openxmlformats.org/officeDocument/2006/customXml" ds:itemID="{BEB2C2D9-8DB9-6A41-B8C9-F9FEF8C06E8E}">
  <ds:schemaRefs>
    <ds:schemaRef ds:uri="http://schemas.microsoft.com/VisualStudio/2011/storyboarding/control"/>
  </ds:schemaRefs>
</ds:datastoreItem>
</file>

<file path=customXml/itemProps23.xml><?xml version="1.0" encoding="utf-8"?>
<ds:datastoreItem xmlns:ds="http://schemas.openxmlformats.org/officeDocument/2006/customXml" ds:itemID="{25464077-AB32-4500-9AA0-3C20B1FFFFB3}">
  <ds:schemaRefs>
    <ds:schemaRef ds:uri="http://schemas.microsoft.com/VisualStudio/2011/storyboarding/control"/>
  </ds:schemaRefs>
</ds:datastoreItem>
</file>

<file path=customXml/itemProps24.xml><?xml version="1.0" encoding="utf-8"?>
<ds:datastoreItem xmlns:ds="http://schemas.openxmlformats.org/officeDocument/2006/customXml" ds:itemID="{CF97453C-A277-194B-A898-F828D9A92CD1}">
  <ds:schemaRefs>
    <ds:schemaRef ds:uri="http://schemas.microsoft.com/VisualStudio/2011/storyboarding/control"/>
  </ds:schemaRefs>
</ds:datastoreItem>
</file>

<file path=customXml/itemProps25.xml><?xml version="1.0" encoding="utf-8"?>
<ds:datastoreItem xmlns:ds="http://schemas.openxmlformats.org/officeDocument/2006/customXml" ds:itemID="{905E0CB5-FF0D-FD4F-9EB1-2C0C303BF3FB}">
  <ds:schemaRefs>
    <ds:schemaRef ds:uri="http://schemas.microsoft.com/VisualStudio/2011/storyboarding/control"/>
  </ds:schemaRefs>
</ds:datastoreItem>
</file>

<file path=customXml/itemProps26.xml><?xml version="1.0" encoding="utf-8"?>
<ds:datastoreItem xmlns:ds="http://schemas.openxmlformats.org/officeDocument/2006/customXml" ds:itemID="{1CCC9EE0-4A21-924A-8B5F-AD732D1CF82C}">
  <ds:schemaRefs>
    <ds:schemaRef ds:uri="http://schemas.microsoft.com/VisualStudio/2011/storyboarding/control"/>
  </ds:schemaRefs>
</ds:datastoreItem>
</file>

<file path=customXml/itemProps27.xml><?xml version="1.0" encoding="utf-8"?>
<ds:datastoreItem xmlns:ds="http://schemas.openxmlformats.org/officeDocument/2006/customXml" ds:itemID="{2B9B771A-8DC5-E04B-A2D7-2B197E7565B7}">
  <ds:schemaRefs>
    <ds:schemaRef ds:uri="http://schemas.microsoft.com/VisualStudio/2011/storyboarding/control"/>
  </ds:schemaRefs>
</ds:datastoreItem>
</file>

<file path=customXml/itemProps28.xml><?xml version="1.0" encoding="utf-8"?>
<ds:datastoreItem xmlns:ds="http://schemas.openxmlformats.org/officeDocument/2006/customXml" ds:itemID="{D4CCC17B-EC34-D84C-B778-D337E5CB30FA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D8C6A5EA-7FE6-41CF-9278-A054B2D7B73F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4238F7FD-1397-40F9-8DA4-1B2363D5DF69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2778FC83-FAEA-9A43-8F98-37CCB76258A6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2B380620-4B3F-5B48-85A7-E7C2B6294E7B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8DC194FC-BCEB-ED43-B05E-C02AD7037706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540A07E3-619C-654A-A281-B9BDD4176D7D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77EA5FA6-B947-A441-B1CB-4C50501DE4F3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774</TotalTime>
  <Words>1941</Words>
  <Application>Microsoft Macintosh PowerPoint</Application>
  <PresentationFormat>Grand écran</PresentationFormat>
  <Paragraphs>223</Paragraphs>
  <Slides>31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43" baseType="lpstr">
      <vt:lpstr>ＭＳ Ｐゴシック</vt:lpstr>
      <vt:lpstr>SimSun</vt:lpstr>
      <vt:lpstr>Aptos</vt:lpstr>
      <vt:lpstr>Aptos Display</vt:lpstr>
      <vt:lpstr>Arial</vt:lpstr>
      <vt:lpstr>Arial</vt:lpstr>
      <vt:lpstr>Calibri</vt:lpstr>
      <vt:lpstr>Calibri Bold</vt:lpstr>
      <vt:lpstr>Invention Light</vt:lpstr>
      <vt:lpstr>Times</vt:lpstr>
      <vt:lpstr>Times New Roman</vt:lpstr>
      <vt:lpstr>Thème Office</vt:lpstr>
      <vt:lpstr>MMR proteins:  How and why should they be detected in 2024?</vt:lpstr>
      <vt:lpstr>Disclosure of Relevant Financial Relationships</vt:lpstr>
      <vt:lpstr>A case report for introduction</vt:lpstr>
      <vt:lpstr>Présentation PowerPoint</vt:lpstr>
      <vt:lpstr>Présentation PowerPoint</vt:lpstr>
      <vt:lpstr>Présentation PowerPoint</vt:lpstr>
      <vt:lpstr>What is a dMMR/MSI carcinoma?</vt:lpstr>
      <vt:lpstr>Présentation PowerPoint</vt:lpstr>
      <vt:lpstr>Présentation PowerPoint</vt:lpstr>
      <vt:lpstr>How to detect a dMMR/MSI carcinoma?</vt:lpstr>
      <vt:lpstr>1- Molecular testing Replication ERror test (RER)</vt:lpstr>
      <vt:lpstr>Présentation PowerPoint</vt:lpstr>
      <vt:lpstr>MOLECULAR TEST MSI-MSS</vt:lpstr>
      <vt:lpstr>Présentation PowerPoint</vt:lpstr>
      <vt:lpstr>2- Immunohistochemistry MMR testing</vt:lpstr>
      <vt:lpstr>Présentation PowerPoint</vt:lpstr>
      <vt:lpstr>Présentation PowerPoint</vt:lpstr>
      <vt:lpstr>French Cancer Institute recommendations for dMMR/MSI testing</vt:lpstr>
      <vt:lpstr>MMR/MSI tumor Hereditary or Somatic alteration?</vt:lpstr>
      <vt:lpstr>Présentation PowerPoint</vt:lpstr>
      <vt:lpstr>Présentation PowerPoint</vt:lpstr>
      <vt:lpstr>Présentation PowerPoint</vt:lpstr>
      <vt:lpstr>Why is it important to diagnose dMMR/MSI tumor?</vt:lpstr>
      <vt:lpstr>Présentation PowerPoint</vt:lpstr>
      <vt:lpstr>Présentation PowerPoint</vt:lpstr>
      <vt:lpstr>Présentation PowerPoint</vt:lpstr>
      <vt:lpstr>And tomorrow?</vt:lpstr>
      <vt:lpstr>Présentation PowerPoint</vt:lpstr>
      <vt:lpstr>Présentation PowerPoint</vt:lpstr>
      <vt:lpstr>Conclusion</vt:lpstr>
      <vt:lpstr>obrigado!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Jean-Christophe Sabourin</dc:creator>
  <cp:lastModifiedBy>Jean-Christophe Sabourin</cp:lastModifiedBy>
  <cp:revision>37</cp:revision>
  <dcterms:created xsi:type="dcterms:W3CDTF">2024-05-09T10:05:54Z</dcterms:created>
  <dcterms:modified xsi:type="dcterms:W3CDTF">2024-05-30T14:07:12Z</dcterms:modified>
</cp:coreProperties>
</file>